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7" r:id="rId3"/>
    <p:sldId id="278" r:id="rId4"/>
    <p:sldId id="279" r:id="rId5"/>
    <p:sldId id="280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71" r:id="rId18"/>
    <p:sldId id="268" r:id="rId19"/>
    <p:sldId id="269" r:id="rId20"/>
    <p:sldId id="27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866D6-8D77-4DD8-8E50-CA9747F7CAAA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6C7946-8FB2-4F2B-A579-1F7E012E00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148" y="404664"/>
            <a:ext cx="7772400" cy="1470025"/>
          </a:xfrm>
        </p:spPr>
        <p:txBody>
          <a:bodyPr>
            <a:normAutofit/>
          </a:bodyPr>
          <a:lstStyle/>
          <a:p>
            <a:r>
              <a:rPr lang="kk-KZ" sz="8000" dirty="0" smtClean="0">
                <a:solidFill>
                  <a:schemeClr val="tx2">
                    <a:lumMod val="75000"/>
                  </a:schemeClr>
                </a:solidFill>
                <a:latin typeface="Haettenschweiler" pitchFamily="34" charset="0"/>
              </a:rPr>
              <a:t>Читающая школа </a:t>
            </a:r>
            <a:endParaRPr lang="ru-RU" sz="8000" dirty="0">
              <a:solidFill>
                <a:schemeClr val="tx2">
                  <a:lumMod val="75000"/>
                </a:schemeClr>
              </a:solidFill>
              <a:latin typeface="Haettenschweiler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6264696" cy="1656184"/>
          </a:xfrm>
        </p:spPr>
        <p:txBody>
          <a:bodyPr>
            <a:noAutofit/>
          </a:bodyPr>
          <a:lstStyle/>
          <a:p>
            <a:r>
              <a:rPr lang="kk-KZ" sz="6000" dirty="0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</a:rPr>
              <a:t>Читающая нация 2022 г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</a:rPr>
              <a:t>.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Bahnschrift Ligh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46" y="3429000"/>
            <a:ext cx="4261802" cy="329411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-2042392" y="4314775"/>
            <a:ext cx="6480720" cy="345638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5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/>
          <a:stretch/>
        </p:blipFill>
        <p:spPr>
          <a:xfrm>
            <a:off x="-21730" y="133059"/>
            <a:ext cx="4277693" cy="507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32918" r="31389" b="36874"/>
          <a:stretch/>
        </p:blipFill>
        <p:spPr>
          <a:xfrm>
            <a:off x="4644008" y="2669969"/>
            <a:ext cx="4499992" cy="410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58245" y="1611014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  <a:latin typeface="+mj-lt"/>
              </a:rPr>
              <a:t>Буккроссинг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  акция  обмен книг</a:t>
            </a:r>
            <a:endParaRPr lang="ru-RU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6765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Провела  7  по  14-Февраля-2022г. 5-9 класс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6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8" b="4583"/>
          <a:stretch/>
        </p:blipFill>
        <p:spPr>
          <a:xfrm>
            <a:off x="-108520" y="3429000"/>
            <a:ext cx="4905453" cy="361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4" b="10627"/>
          <a:stretch/>
        </p:blipFill>
        <p:spPr>
          <a:xfrm>
            <a:off x="4879780" y="1"/>
            <a:ext cx="4296217" cy="3078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20072" y="37890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Выставка  на </a:t>
            </a:r>
            <a:r>
              <a:rPr lang="ru-RU" sz="2800" dirty="0" err="1"/>
              <a:t>т</a:t>
            </a:r>
            <a:r>
              <a:rPr lang="ru-RU" sz="2800" dirty="0" err="1" smtClean="0"/>
              <a:t>ему:</a:t>
            </a:r>
            <a:r>
              <a:rPr lang="ru-RU" sz="2800" b="1" dirty="0" err="1" smtClean="0">
                <a:solidFill>
                  <a:srgbClr val="0070C0"/>
                </a:solidFill>
              </a:rPr>
              <a:t>Наурыз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r>
              <a:rPr lang="ru-RU" sz="2800" dirty="0" smtClean="0"/>
              <a:t>с </a:t>
            </a:r>
            <a:r>
              <a:rPr lang="ru-RU" sz="2800" dirty="0"/>
              <a:t>15 по 22  марта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124" y="52441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На выставке  </a:t>
            </a:r>
            <a:r>
              <a:rPr lang="ru-RU" sz="2000" dirty="0" smtClean="0"/>
              <a:t>познакомили </a:t>
            </a:r>
            <a:r>
              <a:rPr lang="ru-RU" sz="2000" dirty="0"/>
              <a:t>читателей с историей  </a:t>
            </a:r>
            <a:r>
              <a:rPr lang="ru-RU" sz="2000" dirty="0" smtClean="0"/>
              <a:t>празднования  </a:t>
            </a:r>
            <a:r>
              <a:rPr lang="ru-RU" sz="2000" dirty="0" err="1" smtClean="0"/>
              <a:t>Наурыз</a:t>
            </a:r>
            <a:r>
              <a:rPr lang="ru-RU" sz="2000" dirty="0"/>
              <a:t>.</a:t>
            </a:r>
          </a:p>
          <a:p>
            <a:r>
              <a:rPr lang="ru-RU" sz="2000" dirty="0"/>
              <a:t>Представила  книги казахские традиции  и  обряды книги национальных игр  кухня народов  К</a:t>
            </a:r>
            <a:r>
              <a:rPr lang="ru-RU" sz="2000" dirty="0" smtClean="0"/>
              <a:t>азахстана</a:t>
            </a:r>
            <a:r>
              <a:rPr lang="ru-RU" sz="2000" dirty="0"/>
              <a:t>.</a:t>
            </a:r>
          </a:p>
          <a:p>
            <a:r>
              <a:rPr lang="ru-RU" sz="2000" dirty="0"/>
              <a:t>7 Б класс.</a:t>
            </a:r>
          </a:p>
        </p:txBody>
      </p:sp>
    </p:spTree>
    <p:extLst>
      <p:ext uri="{BB962C8B-B14F-4D97-AF65-F5344CB8AC3E}">
        <p14:creationId xmlns:p14="http://schemas.microsoft.com/office/powerpoint/2010/main" val="40943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3"/>
            <a:ext cx="4176043" cy="5568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4"/>
          <a:stretch/>
        </p:blipFill>
        <p:spPr>
          <a:xfrm>
            <a:off x="4644008" y="1487065"/>
            <a:ext cx="5143500" cy="537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b="8750"/>
          <a:stretch/>
        </p:blipFill>
        <p:spPr>
          <a:xfrm>
            <a:off x="5159" y="0"/>
            <a:ext cx="4608512" cy="42756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3211" y="4303455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Выставка  на  тему :</a:t>
            </a:r>
            <a:r>
              <a:rPr lang="ru-RU" sz="3200" b="1" dirty="0">
                <a:solidFill>
                  <a:srgbClr val="0070C0"/>
                </a:solidFill>
              </a:rPr>
              <a:t>Международный  день  детской  книги.</a:t>
            </a:r>
          </a:p>
          <a:p>
            <a:r>
              <a:rPr lang="ru-RU" sz="3200" dirty="0"/>
              <a:t>С 27 по 2 </a:t>
            </a:r>
            <a:r>
              <a:rPr lang="ru-RU" sz="3200" dirty="0" smtClean="0"/>
              <a:t>Апреля «</a:t>
            </a:r>
            <a:r>
              <a:rPr lang="ru-RU" sz="3200" dirty="0" smtClean="0">
                <a:solidFill>
                  <a:srgbClr val="009999"/>
                </a:solidFill>
              </a:rPr>
              <a:t>Неделя  </a:t>
            </a:r>
            <a:r>
              <a:rPr lang="ru-RU" sz="3200" dirty="0">
                <a:solidFill>
                  <a:srgbClr val="009999"/>
                </a:solidFill>
              </a:rPr>
              <a:t>д</a:t>
            </a:r>
            <a:r>
              <a:rPr lang="ru-RU" sz="3200" dirty="0" smtClean="0">
                <a:solidFill>
                  <a:srgbClr val="009999"/>
                </a:solidFill>
              </a:rPr>
              <a:t>етской книги</a:t>
            </a:r>
            <a:r>
              <a:rPr lang="ru-RU" sz="3200" dirty="0" smtClean="0"/>
              <a:t>» </a:t>
            </a:r>
            <a:r>
              <a:rPr lang="ru-RU" sz="3200" dirty="0"/>
              <a:t>.Проект призван пробудить</a:t>
            </a:r>
          </a:p>
          <a:p>
            <a:r>
              <a:rPr lang="ru-RU" sz="3200" dirty="0"/>
              <a:t>у  детей  интерес  чтению.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1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93" y="249833"/>
            <a:ext cx="6204182" cy="4653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508518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Конкурс  рисунков  на  тему. </a:t>
            </a:r>
            <a:r>
              <a:rPr lang="ru-RU" sz="2400" b="1" dirty="0" smtClean="0">
                <a:solidFill>
                  <a:srgbClr val="0070C0"/>
                </a:solidFill>
              </a:rPr>
              <a:t>Необъятен  </a:t>
            </a:r>
            <a:r>
              <a:rPr lang="ru-RU" sz="2400" b="1" dirty="0">
                <a:solidFill>
                  <a:srgbClr val="0070C0"/>
                </a:solidFill>
              </a:rPr>
              <a:t>и  </a:t>
            </a:r>
            <a:r>
              <a:rPr lang="ru-RU" sz="2400" b="1" dirty="0" smtClean="0">
                <a:solidFill>
                  <a:srgbClr val="0070C0"/>
                </a:solidFill>
              </a:rPr>
              <a:t>велик , мир </a:t>
            </a:r>
            <a:r>
              <a:rPr lang="ru-RU" sz="2400" b="1" dirty="0">
                <a:solidFill>
                  <a:srgbClr val="0070C0"/>
                </a:solidFill>
              </a:rPr>
              <a:t>любимых </a:t>
            </a:r>
            <a:r>
              <a:rPr lang="ru-RU" sz="2400" b="1" dirty="0" smtClean="0">
                <a:solidFill>
                  <a:srgbClr val="0070C0"/>
                </a:solidFill>
              </a:rPr>
              <a:t>детских  </a:t>
            </a:r>
            <a:r>
              <a:rPr lang="ru-RU" sz="2400" b="1" dirty="0">
                <a:solidFill>
                  <a:srgbClr val="0070C0"/>
                </a:solidFill>
              </a:rPr>
              <a:t>книг. </a:t>
            </a:r>
            <a:r>
              <a:rPr lang="ru-RU" sz="2400" dirty="0"/>
              <a:t>Участие  в  нем  приняли  1-5класс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5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6" b="30833"/>
          <a:stretch/>
        </p:blipFill>
        <p:spPr>
          <a:xfrm>
            <a:off x="0" y="0"/>
            <a:ext cx="5143500" cy="3857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69" y="1772816"/>
            <a:ext cx="3813888" cy="5085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991" y="4518957"/>
            <a:ext cx="5438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 8 по 12 апреля  </a:t>
            </a:r>
            <a:endParaRPr lang="ru-RU" sz="2800" dirty="0" smtClean="0"/>
          </a:p>
          <a:p>
            <a:r>
              <a:rPr lang="ru-RU" sz="2800" dirty="0" smtClean="0"/>
              <a:t>Выставка  </a:t>
            </a:r>
            <a:r>
              <a:rPr lang="ru-RU" sz="2800" dirty="0"/>
              <a:t>на </a:t>
            </a:r>
            <a:r>
              <a:rPr lang="ru-RU" sz="2800" dirty="0" err="1" smtClean="0"/>
              <a:t>тему:</a:t>
            </a:r>
            <a:r>
              <a:rPr lang="ru-RU" sz="2800" b="1" dirty="0" err="1" smtClean="0">
                <a:solidFill>
                  <a:srgbClr val="0070C0"/>
                </a:solidFill>
              </a:rPr>
              <a:t>Великая</a:t>
            </a:r>
            <a:r>
              <a:rPr lang="ru-RU" sz="2800" dirty="0" smtClean="0"/>
              <a:t>  </a:t>
            </a:r>
            <a:r>
              <a:rPr lang="ru-RU" sz="2800" b="1" dirty="0">
                <a:solidFill>
                  <a:srgbClr val="0070C0"/>
                </a:solidFill>
              </a:rPr>
              <a:t>тайна  космоса.</a:t>
            </a:r>
          </a:p>
        </p:txBody>
      </p:sp>
    </p:spTree>
    <p:extLst>
      <p:ext uri="{BB962C8B-B14F-4D97-AF65-F5344CB8AC3E}">
        <p14:creationId xmlns:p14="http://schemas.microsoft.com/office/powerpoint/2010/main" val="9803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527686"/>
            <a:ext cx="5124815" cy="7409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8" y="0"/>
            <a:ext cx="4935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19" y="0"/>
            <a:ext cx="6228184" cy="467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22499" y="522920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 18 </a:t>
            </a:r>
            <a:r>
              <a:rPr lang="ru-RU" sz="3200" dirty="0"/>
              <a:t>по 25 Апреля  </a:t>
            </a:r>
            <a:r>
              <a:rPr lang="ru-RU" sz="3200" dirty="0" smtClean="0"/>
              <a:t>выставка </a:t>
            </a:r>
            <a:r>
              <a:rPr lang="ru-RU" sz="3200" dirty="0"/>
              <a:t>на  тему : </a:t>
            </a:r>
            <a:r>
              <a:rPr lang="ru-RU" sz="3200" b="1" dirty="0" smtClean="0">
                <a:solidFill>
                  <a:srgbClr val="0070C0"/>
                </a:solidFill>
              </a:rPr>
              <a:t>Международный День </a:t>
            </a:r>
            <a:r>
              <a:rPr lang="ru-RU" sz="3200" b="1" dirty="0">
                <a:solidFill>
                  <a:srgbClr val="0070C0"/>
                </a:solidFill>
              </a:rPr>
              <a:t>Земли.</a:t>
            </a:r>
          </a:p>
        </p:txBody>
      </p:sp>
    </p:spTree>
    <p:extLst>
      <p:ext uri="{BB962C8B-B14F-4D97-AF65-F5344CB8AC3E}">
        <p14:creationId xmlns:p14="http://schemas.microsoft.com/office/powerpoint/2010/main" val="35764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60" y="0"/>
            <a:ext cx="6300192" cy="47251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4245" y="5055443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 </a:t>
            </a:r>
            <a:r>
              <a:rPr lang="ru-RU" sz="3200" dirty="0" smtClean="0"/>
              <a:t>25 по </a:t>
            </a:r>
            <a:r>
              <a:rPr lang="ru-RU" sz="3200" dirty="0"/>
              <a:t>3 мая выставка на </a:t>
            </a:r>
            <a:r>
              <a:rPr lang="ru-RU" sz="3200" dirty="0" smtClean="0"/>
              <a:t>тему :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Единства  </a:t>
            </a:r>
            <a:r>
              <a:rPr lang="ru-RU" sz="3200" b="1" dirty="0">
                <a:solidFill>
                  <a:srgbClr val="0070C0"/>
                </a:solidFill>
              </a:rPr>
              <a:t>народа   К</a:t>
            </a:r>
            <a:r>
              <a:rPr lang="ru-RU" sz="3200" b="1" dirty="0" smtClean="0">
                <a:solidFill>
                  <a:srgbClr val="0070C0"/>
                </a:solidFill>
              </a:rPr>
              <a:t>азахстана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7" y="-161156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03" y="-183596"/>
            <a:ext cx="4072527" cy="5430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551723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 3по 10 мая  выставка на тему : </a:t>
            </a:r>
            <a:r>
              <a:rPr lang="ru-RU" sz="2800" b="1" dirty="0">
                <a:solidFill>
                  <a:srgbClr val="0070C0"/>
                </a:solidFill>
              </a:rPr>
              <a:t>День защитника  Отечества.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28819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Цель проекта: </a:t>
            </a:r>
            <a:endParaRPr lang="ru-RU" dirty="0"/>
          </a:p>
          <a:p>
            <a:r>
              <a:rPr lang="ru-RU" dirty="0"/>
              <a:t>-повышение уровня читательской культуры школьников и роста их читательской активности,</a:t>
            </a:r>
          </a:p>
          <a:p>
            <a:r>
              <a:rPr lang="ru-RU" dirty="0"/>
              <a:t>- создание условий для популяризации чтения среди учащихся, педагогов, </a:t>
            </a:r>
            <a:r>
              <a:rPr lang="kk-KZ" dirty="0"/>
              <a:t>     </a:t>
            </a:r>
            <a:r>
              <a:rPr lang="ru-RU" dirty="0"/>
              <a:t>родителей;</a:t>
            </a:r>
          </a:p>
          <a:p>
            <a:r>
              <a:rPr lang="ru-RU" dirty="0"/>
              <a:t>- повышение образовательного и культурного уровня школьников;</a:t>
            </a:r>
          </a:p>
          <a:p>
            <a:r>
              <a:rPr lang="ru-RU" dirty="0"/>
              <a:t>- повышение интереса к чтению;</a:t>
            </a:r>
          </a:p>
          <a:p>
            <a:r>
              <a:rPr lang="ru-RU" dirty="0"/>
              <a:t>- формирование единой читательской общности –школа, библиотека, семья.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46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3568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74" y="-1286966"/>
            <a:ext cx="4111511" cy="64259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5589240"/>
            <a:ext cx="7612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 11по 18 мая </a:t>
            </a:r>
            <a:r>
              <a:rPr lang="ru-RU" sz="3200" dirty="0" smtClean="0"/>
              <a:t>выставка : </a:t>
            </a:r>
            <a:r>
              <a:rPr lang="ru-RU" sz="3200" b="1" dirty="0" smtClean="0">
                <a:solidFill>
                  <a:srgbClr val="0070C0"/>
                </a:solidFill>
              </a:rPr>
              <a:t>День </a:t>
            </a:r>
            <a:r>
              <a:rPr lang="ru-RU" sz="3200" b="1" dirty="0">
                <a:solidFill>
                  <a:srgbClr val="0070C0"/>
                </a:solidFill>
              </a:rPr>
              <a:t>семьи </a:t>
            </a:r>
          </a:p>
        </p:txBody>
      </p:sp>
    </p:spTree>
    <p:extLst>
      <p:ext uri="{BB962C8B-B14F-4D97-AF65-F5344CB8AC3E}">
        <p14:creationId xmlns:p14="http://schemas.microsoft.com/office/powerpoint/2010/main" val="35303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686800" cy="838200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Спасибо за внимание </a:t>
            </a:r>
            <a:r>
              <a:rPr lang="en-US" sz="5400" dirty="0"/>
              <a:t>!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869160"/>
            <a:ext cx="8686800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Провела : </a:t>
            </a:r>
            <a:r>
              <a:rPr lang="ru-RU" sz="4000" dirty="0" err="1" smtClean="0"/>
              <a:t>Хасенова</a:t>
            </a:r>
            <a:r>
              <a:rPr lang="ru-RU" sz="4000" dirty="0" smtClean="0"/>
              <a:t> Б.К.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126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686800" cy="61653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Задачи проекта:</a:t>
            </a:r>
            <a:endParaRPr lang="ru-RU" dirty="0"/>
          </a:p>
          <a:p>
            <a:r>
              <a:rPr lang="ru-RU" dirty="0"/>
              <a:t>1 Разработать пути педагогической деятельности по формированию интереса обучающихся к проблеме чтения в урочной деятельности.;</a:t>
            </a:r>
          </a:p>
          <a:p>
            <a:r>
              <a:rPr lang="ru-RU" dirty="0"/>
              <a:t>2.Организация взаимодействия всех структур образовательной организации, заинтересованных в продвижении чтения;</a:t>
            </a:r>
          </a:p>
          <a:p>
            <a:r>
              <a:rPr lang="ru-RU" dirty="0"/>
              <a:t>3.Выявление, обобщение и распространение опыта работы по продвижению чтения;</a:t>
            </a:r>
          </a:p>
          <a:p>
            <a:r>
              <a:rPr lang="ru-RU" dirty="0"/>
              <a:t>4.Обеспечение организационной и методической поддержки  педагогов, библиотекарей и др. организаторов детского чтения.</a:t>
            </a:r>
          </a:p>
          <a:p>
            <a:r>
              <a:rPr lang="ru-RU" dirty="0"/>
              <a:t>5. Активизация возрождения традиций семейного чтения.</a:t>
            </a:r>
          </a:p>
          <a:p>
            <a:r>
              <a:rPr lang="ru-RU" dirty="0"/>
              <a:t>6. Привлечение  родителей к активной поддержке детского чтения, оказание им помощи  в построении семейного досуга, общения, сотворчества  вокруг  чтения.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33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Комплекс мероприятий на уровне целевых групп, на которые направлен проект:</a:t>
            </a:r>
            <a:endParaRPr lang="ru-RU" dirty="0"/>
          </a:p>
          <a:p>
            <a:r>
              <a:rPr lang="ru-RU" b="1" dirty="0"/>
              <a:t>На уровне обучающихся:</a:t>
            </a:r>
            <a:endParaRPr lang="ru-RU" dirty="0"/>
          </a:p>
          <a:p>
            <a:pPr lvl="0"/>
            <a:r>
              <a:rPr lang="ru-RU" dirty="0"/>
              <a:t>обучение смысловому чтению и работе с текстом;</a:t>
            </a:r>
          </a:p>
          <a:p>
            <a:pPr lvl="0"/>
            <a:r>
              <a:rPr lang="ru-RU" dirty="0"/>
              <a:t>внедрение единого режима по работе с информацией;</a:t>
            </a:r>
          </a:p>
          <a:p>
            <a:pPr lvl="0"/>
            <a:r>
              <a:rPr lang="ru-RU" dirty="0"/>
              <a:t>проведение литературной гостиной для учащихся;</a:t>
            </a:r>
          </a:p>
          <a:p>
            <a:pPr lvl="0"/>
            <a:r>
              <a:rPr lang="ru-RU" dirty="0"/>
              <a:t>проведение часов тихого чтения</a:t>
            </a:r>
          </a:p>
          <a:p>
            <a:pPr lvl="0"/>
            <a:r>
              <a:rPr lang="ru-RU" dirty="0"/>
              <a:t>проведение конкурсов, выставок. </a:t>
            </a:r>
          </a:p>
          <a:p>
            <a:r>
              <a:rPr lang="kk-KZ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61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512" y="548680"/>
            <a:ext cx="8686800" cy="65527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На уровне педагогов:</a:t>
            </a:r>
            <a:endParaRPr lang="ru-RU" dirty="0"/>
          </a:p>
          <a:p>
            <a:pPr lvl="0"/>
            <a:r>
              <a:rPr lang="ru-RU" dirty="0"/>
              <a:t>проведение педагогического совета «Территория текста: смысловое чтение как ресурс повышения качества знаний»;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изучение и внедрение технологий по развитию и формированию смыслового чтения и работе с текстом;</a:t>
            </a:r>
          </a:p>
          <a:p>
            <a:pPr lvl="0"/>
            <a:r>
              <a:rPr lang="ru-RU" dirty="0"/>
              <a:t>проведение постоянно-действующего семинара «Почитаем классику вместе»;</a:t>
            </a:r>
          </a:p>
          <a:p>
            <a:pPr lvl="0"/>
            <a:r>
              <a:rPr lang="ru-RU" dirty="0"/>
              <a:t>разработка программ в школьной библиотеке «Я открываю книгу. Я познаю мир»; летних чтений «Каникулы с библиотекой»;</a:t>
            </a:r>
          </a:p>
          <a:p>
            <a:pPr lvl="0"/>
            <a:r>
              <a:rPr lang="ru-RU" dirty="0"/>
              <a:t>участие в республиканских, областных и городских мероприятиях, направленных на поддержку и развитие чтения;</a:t>
            </a:r>
          </a:p>
          <a:p>
            <a:pPr lvl="0"/>
            <a:r>
              <a:rPr lang="ru-RU" dirty="0"/>
              <a:t>повышение уровня квалификации сотрудников по направлению поддержки детского и юношеского чтения;</a:t>
            </a:r>
          </a:p>
          <a:p>
            <a:pPr lvl="0"/>
            <a:r>
              <a:rPr lang="ru-RU" dirty="0"/>
              <a:t>размещение на сайте школы актуальной информации об инновационной деятельности школы.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67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74"/>
            <a:ext cx="3419141" cy="455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r="7271"/>
          <a:stretch/>
        </p:blipFill>
        <p:spPr>
          <a:xfrm>
            <a:off x="3779912" y="2301701"/>
            <a:ext cx="5167647" cy="453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9912" y="188640"/>
            <a:ext cx="5167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</a:rPr>
              <a:t>Согласно плана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/>
              <a:t>этого проекта  провела  библиотечный  урок</a:t>
            </a:r>
          </a:p>
          <a:p>
            <a:pPr lvl="0"/>
            <a:r>
              <a:rPr lang="kk-KZ" sz="2400" b="1" dirty="0"/>
              <a:t>Тема:</a:t>
            </a:r>
            <a:r>
              <a:rPr lang="kk-KZ" sz="2400" dirty="0">
                <a:solidFill>
                  <a:srgbClr val="0070C0"/>
                </a:solidFill>
              </a:rPr>
              <a:t>Знакомства  с  библиотекой</a:t>
            </a:r>
            <a:r>
              <a:rPr lang="kk-KZ" sz="2400" dirty="0"/>
              <a:t>  </a:t>
            </a:r>
            <a:r>
              <a:rPr lang="ru-RU" sz="2400" dirty="0"/>
              <a:t>1-А –класс -21-января 2022г.</a:t>
            </a:r>
          </a:p>
        </p:txBody>
      </p:sp>
    </p:spTree>
    <p:extLst>
      <p:ext uri="{BB962C8B-B14F-4D97-AF65-F5344CB8AC3E}">
        <p14:creationId xmlns:p14="http://schemas.microsoft.com/office/powerpoint/2010/main" val="37165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9" b="14583"/>
          <a:stretch/>
        </p:blipFill>
        <p:spPr>
          <a:xfrm>
            <a:off x="0" y="1"/>
            <a:ext cx="4737215" cy="364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/>
          <a:stretch/>
        </p:blipFill>
        <p:spPr>
          <a:xfrm>
            <a:off x="4853153" y="3140968"/>
            <a:ext cx="4259965" cy="362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5215" y="43651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/>
              <a:t>С  25  января по 1-февраля  Выставка   </a:t>
            </a:r>
            <a:r>
              <a:rPr lang="ru-RU" sz="2800" dirty="0">
                <a:solidFill>
                  <a:srgbClr val="0070C0"/>
                </a:solidFill>
              </a:rPr>
              <a:t>«</a:t>
            </a:r>
            <a:r>
              <a:rPr lang="ru-RU" sz="2800" dirty="0" err="1">
                <a:solidFill>
                  <a:srgbClr val="0070C0"/>
                </a:solidFill>
              </a:rPr>
              <a:t>Мейірім</a:t>
            </a:r>
            <a:r>
              <a:rPr lang="ru-RU" sz="2800" dirty="0">
                <a:solidFill>
                  <a:srgbClr val="0070C0"/>
                </a:solidFill>
              </a:rPr>
              <a:t>  </a:t>
            </a:r>
            <a:r>
              <a:rPr lang="ru-RU" sz="2800" dirty="0" err="1">
                <a:solidFill>
                  <a:srgbClr val="0070C0"/>
                </a:solidFill>
              </a:rPr>
              <a:t>тө</a:t>
            </a:r>
            <a:r>
              <a:rPr lang="kk-KZ" sz="2800" dirty="0">
                <a:solidFill>
                  <a:srgbClr val="0070C0"/>
                </a:solidFill>
              </a:rPr>
              <a:t>гетін   Ана»</a:t>
            </a:r>
            <a:endParaRPr lang="ru-RU" sz="2800" dirty="0">
              <a:solidFill>
                <a:srgbClr val="0070C0"/>
              </a:solidFill>
            </a:endParaRPr>
          </a:p>
          <a:p>
            <a:pPr lvl="0"/>
            <a:r>
              <a:rPr lang="ru-RU" sz="2800" dirty="0"/>
              <a:t>2-А класс-2022г.</a:t>
            </a:r>
          </a:p>
        </p:txBody>
      </p:sp>
    </p:spTree>
    <p:extLst>
      <p:ext uri="{BB962C8B-B14F-4D97-AF65-F5344CB8AC3E}">
        <p14:creationId xmlns:p14="http://schemas.microsoft.com/office/powerpoint/2010/main" val="7070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366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Читающая школа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Читающая школа </dc:title>
  <dc:creator>Admin</dc:creator>
  <cp:lastModifiedBy>Admin</cp:lastModifiedBy>
  <cp:revision>14</cp:revision>
  <dcterms:created xsi:type="dcterms:W3CDTF">2022-05-11T15:33:05Z</dcterms:created>
  <dcterms:modified xsi:type="dcterms:W3CDTF">2022-08-06T09:56:51Z</dcterms:modified>
</cp:coreProperties>
</file>