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57" r:id="rId3"/>
    <p:sldId id="288" r:id="rId4"/>
    <p:sldId id="29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520" autoAdjust="0"/>
  </p:normalViewPr>
  <p:slideViewPr>
    <p:cSldViewPr>
      <p:cViewPr varScale="1">
        <p:scale>
          <a:sx n="104" d="100"/>
          <a:sy n="104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835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073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23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496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79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83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668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37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30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315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05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A71433-E3F9-4C48-A84D-FBDCD1183571}"/>
              </a:ext>
            </a:extLst>
          </p:cNvPr>
          <p:cNvSpPr txBox="1"/>
          <p:nvPr/>
        </p:nvSpPr>
        <p:spPr>
          <a:xfrm>
            <a:off x="1763688" y="1953230"/>
            <a:ext cx="5886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за 3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46603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5683816"/>
              </p:ext>
            </p:extLst>
          </p:nvPr>
        </p:nvGraphicFramePr>
        <p:xfrm>
          <a:off x="395535" y="332656"/>
          <a:ext cx="8352929" cy="6169508"/>
        </p:xfrm>
        <a:graphic>
          <a:graphicData uri="http://schemas.openxmlformats.org/drawingml/2006/table">
            <a:tbl>
              <a:tblPr/>
              <a:tblGrid>
                <a:gridCol w="3012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7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30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1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2019-2020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2020-2021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2021-2022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3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408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85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614</a:t>
                      </a:r>
                      <a:endParaRPr kumimoji="0" lang="ru-RU" sz="2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</a:t>
                      </a:r>
                      <a:r>
                        <a:rPr kumimoji="0" lang="en-US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581</a:t>
                      </a: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593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</a:t>
                      </a: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4483682"/>
              </p:ext>
            </p:extLst>
          </p:nvPr>
        </p:nvGraphicFramePr>
        <p:xfrm>
          <a:off x="467544" y="1276312"/>
          <a:ext cx="8282794" cy="5273733"/>
        </p:xfrm>
        <a:graphic>
          <a:graphicData uri="http://schemas.openxmlformats.org/drawingml/2006/table">
            <a:tbl>
              <a:tblPr/>
              <a:tblGrid>
                <a:gridCol w="11833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28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61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40182">
                  <a:extLst>
                    <a:ext uri="{9D8B030D-6E8A-4147-A177-3AD203B41FA5}">
                      <a16:colId xmlns:a16="http://schemas.microsoft.com/office/drawing/2014/main" xmlns="" val="1900884862"/>
                    </a:ext>
                  </a:extLst>
                </a:gridCol>
                <a:gridCol w="1343349">
                  <a:extLst>
                    <a:ext uri="{9D8B030D-6E8A-4147-A177-3AD203B41FA5}">
                      <a16:colId xmlns:a16="http://schemas.microsoft.com/office/drawing/2014/main" xmlns="" val="843429892"/>
                    </a:ext>
                  </a:extLst>
                </a:gridCol>
                <a:gridCol w="1536971">
                  <a:extLst>
                    <a:ext uri="{9D8B030D-6E8A-4147-A177-3AD203B41FA5}">
                      <a16:colId xmlns:a16="http://schemas.microsoft.com/office/drawing/2014/main" xmlns="" val="3158076817"/>
                    </a:ext>
                  </a:extLst>
                </a:gridCol>
              </a:tblGrid>
              <a:tr h="3820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1-четверть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2-четверть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3-четверть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4-четверть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34,38%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36,92%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38,71%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38,71%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808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38,03%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  за </a:t>
            </a:r>
          </a:p>
          <a:p>
            <a:pPr lvl="0" algn="ctr"/>
            <a:r>
              <a:rPr lang="en-US" sz="2000" b="1" i="1" dirty="0">
                <a:solidFill>
                  <a:srgbClr val="000000"/>
                </a:solidFill>
                <a:cs typeface="Times New Roman" pitchFamily="18" charset="0"/>
              </a:rPr>
              <a:t>1,2,3</a:t>
            </a:r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,4</a:t>
            </a:r>
            <a:r>
              <a:rPr lang="en-US" sz="2000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kk-KZ" sz="2000" b="1" i="1" dirty="0">
                <a:solidFill>
                  <a:srgbClr val="000000"/>
                </a:solidFill>
                <a:cs typeface="Times New Roman" pitchFamily="18" charset="0"/>
              </a:rPr>
              <a:t>четверти</a:t>
            </a:r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 и 2021-2022 учебный год</a:t>
            </a:r>
            <a:endParaRPr lang="ru-RU" sz="2000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94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268" y="6453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A9A1B9E-C242-230A-2C10-9995E04D2634}"/>
              </a:ext>
            </a:extLst>
          </p:cNvPr>
          <p:cNvSpPr txBox="1"/>
          <p:nvPr/>
        </p:nvSpPr>
        <p:spPr>
          <a:xfrm>
            <a:off x="605102" y="332656"/>
            <a:ext cx="7933796" cy="6935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повышению качества знаний в 2022-2023 учебном году.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своевременную работу с обучающимися имеющими одну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тройку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две тройки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резерв школы.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реализовать образовательный потенциал ученика. (Развитие индивидуальных возможностей ребёнка, создание адаптирующих условий, особая организация учебного процесса, способствующая созданию и реализации индивидуальной образовательной траектории школьника).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работу по преемственности на уровне начального и основного среднего образования.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учителям-предметникам и классным руководителям использовать в работе все средства и способы для улучшения качества обучения.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на контроль и отслеживать успешность обучения обучающихся в динамике.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сохранение контингента обучающихся.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созданию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благоприятной мотивационной среды.</a:t>
            </a:r>
            <a:endParaRPr lang="ru-RU" dirty="0">
              <a:solidFill>
                <a:prstClr val="black"/>
              </a:solidFill>
              <a:effectLst/>
              <a:ea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учителей со слабоуспевающими учащимися через индивидуальный подход на уроках, дополнительные занятия, консультации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(срок: постоянно,  ответственные: учителя-предметники) 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с «резервом» учащихся через индивидуальный подход на уроках, дополнительные занятия, консультации, факультативы.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учителя-предметники)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учителей с учащимися, мотивированными на учёбу, через индивидуальный подход на уроках, кружки, факультативы, консультации, организацию конкурсных работ, олимпиад.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Генрих Ю.С., заместитель директора по УВР, Бровкина Н.П., заместитель директора по НМР, учителя-предметники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514</Words>
  <Application>Microsoft Office PowerPoint</Application>
  <PresentationFormat>Экран (4:3)</PresentationFormat>
  <Paragraphs>160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Пользователь Windows</cp:lastModifiedBy>
  <cp:revision>412</cp:revision>
  <dcterms:created xsi:type="dcterms:W3CDTF">2012-07-22T08:44:34Z</dcterms:created>
  <dcterms:modified xsi:type="dcterms:W3CDTF">2022-08-27T03:05:28Z</dcterms:modified>
</cp:coreProperties>
</file>