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7" r:id="rId2"/>
    <p:sldId id="257" r:id="rId3"/>
    <p:sldId id="288" r:id="rId4"/>
    <p:sldId id="297" r:id="rId5"/>
    <p:sldId id="298" r:id="rId6"/>
    <p:sldId id="299" r:id="rId7"/>
    <p:sldId id="301" r:id="rId8"/>
    <p:sldId id="302" r:id="rId9"/>
    <p:sldId id="303" r:id="rId10"/>
    <p:sldId id="304" r:id="rId11"/>
    <p:sldId id="296" r:id="rId1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CCFFFF"/>
    <a:srgbClr val="00FFFF"/>
    <a:srgbClr val="FFFF66"/>
    <a:srgbClr val="FF66CC"/>
    <a:srgbClr val="FF0066"/>
    <a:srgbClr val="0099FF"/>
    <a:srgbClr val="00FFCC"/>
    <a:srgbClr val="3333FF"/>
    <a:srgbClr val="00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9520" autoAdjust="0"/>
  </p:normalViewPr>
  <p:slideViewPr>
    <p:cSldViewPr>
      <p:cViewPr varScale="1">
        <p:scale>
          <a:sx n="104" d="100"/>
          <a:sy n="104" d="100"/>
        </p:scale>
        <p:origin x="-182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2C2FD3F-4F42-4A2D-8F90-F4E26A33C792}" type="datetimeFigureOut">
              <a:rPr lang="ru-RU"/>
              <a:pPr>
                <a:defRPr/>
              </a:pPr>
              <a:t>28.08.2023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6D18092-BE67-451B-BB5C-993530A17579}" type="slidenum">
              <a:rPr lang="ru-RU"/>
              <a:pPr>
                <a:defRPr/>
              </a:pPr>
              <a:t>‹#›</a:t>
            </a:fld>
            <a:endParaRPr lang="ru-RU"/>
          </a:p>
        </p:txBody>
      </p:sp>
    </p:spTree>
    <p:extLst>
      <p:ext uri="{BB962C8B-B14F-4D97-AF65-F5344CB8AC3E}">
        <p14:creationId xmlns:p14="http://schemas.microsoft.com/office/powerpoint/2010/main" xmlns="" val="26312714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6"/>
          <p:cNvSpPr>
            <a:spLocks noGrp="1" noChangeArrowheads="1"/>
          </p:cNvSpPr>
          <p:nvPr>
            <p:ph type="sldNum" sz="quarter"/>
          </p:nvPr>
        </p:nvSpPr>
        <p:spPr>
          <a:noFill/>
        </p:spPr>
        <p:txBody>
          <a:bodyPr/>
          <a:lstStyle>
            <a:lvl1pPr eaLnBrk="0">
              <a:tabLst>
                <a:tab pos="634643" algn="l"/>
                <a:tab pos="1269286" algn="l"/>
                <a:tab pos="1903929" algn="l"/>
                <a:tab pos="2538573" algn="l"/>
              </a:tabLst>
              <a:defRPr>
                <a:solidFill>
                  <a:schemeClr val="tx1"/>
                </a:solidFill>
                <a:latin typeface="Arial" charset="0"/>
                <a:ea typeface="MS Gothic" charset="-128"/>
              </a:defRPr>
            </a:lvl1pPr>
            <a:lvl2pPr eaLnBrk="0">
              <a:tabLst>
                <a:tab pos="634643" algn="l"/>
                <a:tab pos="1269286" algn="l"/>
                <a:tab pos="1903929" algn="l"/>
                <a:tab pos="2538573" algn="l"/>
              </a:tabLst>
              <a:defRPr>
                <a:solidFill>
                  <a:schemeClr val="tx1"/>
                </a:solidFill>
                <a:latin typeface="Arial" charset="0"/>
                <a:ea typeface="MS Gothic" charset="-128"/>
              </a:defRPr>
            </a:lvl2pPr>
            <a:lvl3pPr eaLnBrk="0">
              <a:tabLst>
                <a:tab pos="634643" algn="l"/>
                <a:tab pos="1269286" algn="l"/>
                <a:tab pos="1903929" algn="l"/>
                <a:tab pos="2538573" algn="l"/>
              </a:tabLst>
              <a:defRPr>
                <a:solidFill>
                  <a:schemeClr val="tx1"/>
                </a:solidFill>
                <a:latin typeface="Arial" charset="0"/>
                <a:ea typeface="MS Gothic" charset="-128"/>
              </a:defRPr>
            </a:lvl3pPr>
            <a:lvl4pPr eaLnBrk="0">
              <a:tabLst>
                <a:tab pos="634643" algn="l"/>
                <a:tab pos="1269286" algn="l"/>
                <a:tab pos="1903929" algn="l"/>
                <a:tab pos="2538573" algn="l"/>
              </a:tabLst>
              <a:defRPr>
                <a:solidFill>
                  <a:schemeClr val="tx1"/>
                </a:solidFill>
                <a:latin typeface="Arial" charset="0"/>
                <a:ea typeface="MS Gothic" charset="-128"/>
              </a:defRPr>
            </a:lvl4pPr>
            <a:lvl5pPr eaLnBrk="0">
              <a:tabLst>
                <a:tab pos="634643" algn="l"/>
                <a:tab pos="1269286" algn="l"/>
                <a:tab pos="1903929" algn="l"/>
                <a:tab pos="2538573" algn="l"/>
              </a:tabLst>
              <a:defRPr>
                <a:solidFill>
                  <a:schemeClr val="tx1"/>
                </a:solidFill>
                <a:latin typeface="Arial" charset="0"/>
                <a:ea typeface="MS Gothic" charset="-128"/>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MS Gothic" charset="-128"/>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MS Gothic" charset="-128"/>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MS Gothic" charset="-128"/>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MS Gothic" charset="-128"/>
              </a:defRPr>
            </a:lvl9pPr>
          </a:lstStyle>
          <a:p>
            <a:pPr eaLnBrk="1"/>
            <a:fld id="{ECAE8C00-7076-4E51-8309-87E81D681B2E}" type="slidenum">
              <a:rPr lang="ru-RU">
                <a:solidFill>
                  <a:srgbClr val="000000"/>
                </a:solidFill>
                <a:latin typeface="Times New Roman" pitchFamily="16" charset="0"/>
              </a:rPr>
              <a:pPr eaLnBrk="1"/>
              <a:t>1</a:t>
            </a:fld>
            <a:endParaRPr lang="ru-RU">
              <a:solidFill>
                <a:srgbClr val="000000"/>
              </a:solidFill>
              <a:latin typeface="Times New Roman" pitchFamily="16" charset="0"/>
            </a:endParaRPr>
          </a:p>
        </p:txBody>
      </p:sp>
      <p:sp>
        <p:nvSpPr>
          <p:cNvPr id="3075" name="Rectangle 1"/>
          <p:cNvSpPr txBox="1">
            <a:spLocks noGrp="1" noRot="1" noChangeAspect="1"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076" name="Rectangle 2"/>
          <p:cNvSpPr txBox="1">
            <a:spLocks noGrp="1" noChangeArrowheads="1"/>
          </p:cNvSpPr>
          <p:nvPr>
            <p:ph type="body" idx="1"/>
          </p:nvPr>
        </p:nvSpPr>
        <p:spPr>
          <a:xfrm>
            <a:off x="685512" y="4343230"/>
            <a:ext cx="5486976" cy="4115139"/>
          </a:xfrm>
          <a:noFill/>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72D7C29-BD31-41C3-A423-F20D8AFF468E}"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7"/>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2B37CDA5-9961-4AA9-8936-A2042540C653}" type="datetimeFigureOut">
              <a:rPr lang="ru-RU"/>
              <a:pPr>
                <a:defRPr/>
              </a:pPr>
              <a:t>28.08.2023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25DBEED-85F5-4CC5-B3D9-DC3CB1983E57}" type="slidenum">
              <a:rPr lang="ru-RU"/>
              <a:pPr>
                <a:defRPr/>
              </a:pPr>
              <a:t>‹#›</a:t>
            </a:fld>
            <a:endParaRPr lang="ru-RU"/>
          </a:p>
        </p:txBody>
      </p:sp>
    </p:spTree>
    <p:extLst>
      <p:ext uri="{BB962C8B-B14F-4D97-AF65-F5344CB8AC3E}">
        <p14:creationId xmlns:p14="http://schemas.microsoft.com/office/powerpoint/2010/main" xmlns="" val="111835958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233196BF-0266-4A2D-9DEE-B548F97DE2F8}" type="datetimeFigureOut">
              <a:rPr lang="ru-RU"/>
              <a:pPr>
                <a:defRPr/>
              </a:pPr>
              <a:t>28.08.2023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7D36D54-E543-417E-9107-7DF2A1369E2E}" type="slidenum">
              <a:rPr lang="ru-RU"/>
              <a:pPr>
                <a:defRPr/>
              </a:pPr>
              <a:t>‹#›</a:t>
            </a:fld>
            <a:endParaRPr lang="ru-RU"/>
          </a:p>
        </p:txBody>
      </p:sp>
    </p:spTree>
    <p:extLst>
      <p:ext uri="{BB962C8B-B14F-4D97-AF65-F5344CB8AC3E}">
        <p14:creationId xmlns:p14="http://schemas.microsoft.com/office/powerpoint/2010/main" xmlns="" val="44073577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0"/>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40"/>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8064FC0E-0EC4-4976-9155-09C25128A84B}" type="datetimeFigureOut">
              <a:rPr lang="ru-RU"/>
              <a:pPr>
                <a:defRPr/>
              </a:pPr>
              <a:t>28.08.2023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D8B66A1-6EAD-4B36-AA7E-7B6A2C3FEBD5}" type="slidenum">
              <a:rPr lang="ru-RU"/>
              <a:pPr>
                <a:defRPr/>
              </a:pPr>
              <a:t>‹#›</a:t>
            </a:fld>
            <a:endParaRPr lang="ru-RU"/>
          </a:p>
        </p:txBody>
      </p:sp>
    </p:spTree>
    <p:extLst>
      <p:ext uri="{BB962C8B-B14F-4D97-AF65-F5344CB8AC3E}">
        <p14:creationId xmlns:p14="http://schemas.microsoft.com/office/powerpoint/2010/main" xmlns="" val="298123802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992ABCA8-3406-4C4D-B903-7341FF837471}" type="datetimeFigureOut">
              <a:rPr lang="ru-RU"/>
              <a:pPr>
                <a:defRPr/>
              </a:pPr>
              <a:t>28.08.2023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1AD7A3D-33A9-4730-9D90-8DC8344717DB}" type="slidenum">
              <a:rPr lang="ru-RU"/>
              <a:pPr>
                <a:defRPr/>
              </a:pPr>
              <a:t>‹#›</a:t>
            </a:fld>
            <a:endParaRPr lang="ru-RU"/>
          </a:p>
        </p:txBody>
      </p:sp>
    </p:spTree>
    <p:extLst>
      <p:ext uri="{BB962C8B-B14F-4D97-AF65-F5344CB8AC3E}">
        <p14:creationId xmlns:p14="http://schemas.microsoft.com/office/powerpoint/2010/main" xmlns="" val="378496371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26F71611-A861-4947-983B-ABEAE27D9F5A}" type="datetimeFigureOut">
              <a:rPr lang="ru-RU"/>
              <a:pPr>
                <a:defRPr/>
              </a:pPr>
              <a:t>28.08.2023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DE728AB-1B1C-4227-BCA4-A4BC35F8EC1F}" type="slidenum">
              <a:rPr lang="ru-RU"/>
              <a:pPr>
                <a:defRPr/>
              </a:pPr>
              <a:t>‹#›</a:t>
            </a:fld>
            <a:endParaRPr lang="ru-RU"/>
          </a:p>
        </p:txBody>
      </p:sp>
    </p:spTree>
    <p:extLst>
      <p:ext uri="{BB962C8B-B14F-4D97-AF65-F5344CB8AC3E}">
        <p14:creationId xmlns:p14="http://schemas.microsoft.com/office/powerpoint/2010/main" xmlns="" val="128579217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AB706C64-7CC0-4D42-88A8-AC8234E8DF43}" type="datetimeFigureOut">
              <a:rPr lang="ru-RU"/>
              <a:pPr>
                <a:defRPr/>
              </a:pPr>
              <a:t>28.08.2023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8B98986-DD8A-40FA-9135-2E5A3DA4FE7E}" type="slidenum">
              <a:rPr lang="ru-RU"/>
              <a:pPr>
                <a:defRPr/>
              </a:pPr>
              <a:t>‹#›</a:t>
            </a:fld>
            <a:endParaRPr lang="ru-RU"/>
          </a:p>
        </p:txBody>
      </p:sp>
    </p:spTree>
    <p:extLst>
      <p:ext uri="{BB962C8B-B14F-4D97-AF65-F5344CB8AC3E}">
        <p14:creationId xmlns:p14="http://schemas.microsoft.com/office/powerpoint/2010/main" xmlns="" val="370483348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C8429EB3-7C0D-4EAB-9D8E-5EA4C6967B4C}" type="datetimeFigureOut">
              <a:rPr lang="ru-RU"/>
              <a:pPr>
                <a:defRPr/>
              </a:pPr>
              <a:t>28.08.2023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183D31D-85E2-401E-B394-15458B383997}" type="slidenum">
              <a:rPr lang="ru-RU"/>
              <a:pPr>
                <a:defRPr/>
              </a:pPr>
              <a:t>‹#›</a:t>
            </a:fld>
            <a:endParaRPr lang="ru-RU"/>
          </a:p>
        </p:txBody>
      </p:sp>
    </p:spTree>
    <p:extLst>
      <p:ext uri="{BB962C8B-B14F-4D97-AF65-F5344CB8AC3E}">
        <p14:creationId xmlns:p14="http://schemas.microsoft.com/office/powerpoint/2010/main" xmlns="" val="210668558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48C4B3D7-707D-47CC-8F25-A3D58F8C844B}" type="datetimeFigureOut">
              <a:rPr lang="ru-RU"/>
              <a:pPr>
                <a:defRPr/>
              </a:pPr>
              <a:t>28.08.2023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CA3A121A-C022-4D53-B143-87370E6C6349}" type="slidenum">
              <a:rPr lang="ru-RU"/>
              <a:pPr>
                <a:defRPr/>
              </a:pPr>
              <a:t>‹#›</a:t>
            </a:fld>
            <a:endParaRPr lang="ru-RU"/>
          </a:p>
        </p:txBody>
      </p:sp>
    </p:spTree>
    <p:extLst>
      <p:ext uri="{BB962C8B-B14F-4D97-AF65-F5344CB8AC3E}">
        <p14:creationId xmlns:p14="http://schemas.microsoft.com/office/powerpoint/2010/main" xmlns="" val="90737915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8D5B4480-2AA5-43F9-92AA-1BAF02E3C646}" type="datetimeFigureOut">
              <a:rPr lang="ru-RU"/>
              <a:pPr>
                <a:defRPr/>
              </a:pPr>
              <a:t>28.08.2023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4C174FAD-FC7E-4429-B908-E815FFE3B535}" type="slidenum">
              <a:rPr lang="ru-RU"/>
              <a:pPr>
                <a:defRPr/>
              </a:pPr>
              <a:t>‹#›</a:t>
            </a:fld>
            <a:endParaRPr lang="ru-RU"/>
          </a:p>
        </p:txBody>
      </p:sp>
    </p:spTree>
    <p:extLst>
      <p:ext uri="{BB962C8B-B14F-4D97-AF65-F5344CB8AC3E}">
        <p14:creationId xmlns:p14="http://schemas.microsoft.com/office/powerpoint/2010/main" xmlns="" val="104930882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60100AFB-F942-4B14-9A3F-6D8846183F16}" type="datetimeFigureOut">
              <a:rPr lang="ru-RU"/>
              <a:pPr>
                <a:defRPr/>
              </a:pPr>
              <a:t>28.08.2023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974D194-5020-4EB6-80DB-8A41CB2748D3}" type="slidenum">
              <a:rPr lang="ru-RU"/>
              <a:pPr>
                <a:defRPr/>
              </a:pPr>
              <a:t>‹#›</a:t>
            </a:fld>
            <a:endParaRPr lang="ru-RU"/>
          </a:p>
        </p:txBody>
      </p:sp>
    </p:spTree>
    <p:extLst>
      <p:ext uri="{BB962C8B-B14F-4D97-AF65-F5344CB8AC3E}">
        <p14:creationId xmlns:p14="http://schemas.microsoft.com/office/powerpoint/2010/main" xmlns="" val="138315572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1514B569-6385-4A65-9A1C-E49086629906}" type="datetimeFigureOut">
              <a:rPr lang="ru-RU"/>
              <a:pPr>
                <a:defRPr/>
              </a:pPr>
              <a:t>28.08.2023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3960766-A2F9-4CEB-9A20-975DC3B66F09}" type="slidenum">
              <a:rPr lang="ru-RU"/>
              <a:pPr>
                <a:defRPr/>
              </a:pPr>
              <a:t>‹#›</a:t>
            </a:fld>
            <a:endParaRPr lang="ru-RU"/>
          </a:p>
        </p:txBody>
      </p:sp>
    </p:spTree>
    <p:extLst>
      <p:ext uri="{BB962C8B-B14F-4D97-AF65-F5344CB8AC3E}">
        <p14:creationId xmlns:p14="http://schemas.microsoft.com/office/powerpoint/2010/main" xmlns="" val="120105020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Текст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5F0781D-7C41-47F4-8CB2-53744C58CEC1}" type="datetimeFigureOut">
              <a:rPr lang="ru-RU"/>
              <a:pPr>
                <a:defRPr/>
              </a:pPr>
              <a:t>28.08.2023</a:t>
            </a:fld>
            <a:endParaRPr lang="ru-RU"/>
          </a:p>
        </p:txBody>
      </p:sp>
      <p:sp>
        <p:nvSpPr>
          <p:cNvPr id="5" name="Нижний колонтитул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121DCA7-B9CE-4A4F-9FA2-A72FDD55EC9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548680"/>
            <a:ext cx="7488832" cy="1437973"/>
          </a:xfrm>
          <a:prstGeom prst="rect">
            <a:avLst/>
          </a:prstGeom>
        </p:spPr>
        <p:txBody>
          <a:bodyPr wrap="square" lIns="82945" tIns="41473" rIns="82945" bIns="41473">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8800" b="1" u="sng" spc="45" dirty="0">
                <a:ln w="11430"/>
                <a:solidFill>
                  <a:srgbClr val="FF0000"/>
                </a:solidFill>
                <a:effectLst>
                  <a:outerShdw blurRad="76200" dist="50800" dir="5400000" algn="tl" rotWithShape="0">
                    <a:srgbClr val="000000">
                      <a:alpha val="65000"/>
                    </a:srgbClr>
                  </a:outerShdw>
                </a:effectLst>
              </a:rPr>
              <a:t> </a:t>
            </a:r>
          </a:p>
        </p:txBody>
      </p:sp>
      <p:sp>
        <p:nvSpPr>
          <p:cNvPr id="5" name="TextBox 4">
            <a:extLst>
              <a:ext uri="{FF2B5EF4-FFF2-40B4-BE49-F238E27FC236}">
                <a16:creationId xmlns:a16="http://schemas.microsoft.com/office/drawing/2014/main" xmlns="" id="{6BA71433-E3F9-4C48-A84D-FBDCD1183571}"/>
              </a:ext>
            </a:extLst>
          </p:cNvPr>
          <p:cNvSpPr txBox="1"/>
          <p:nvPr/>
        </p:nvSpPr>
        <p:spPr>
          <a:xfrm>
            <a:off x="1763688" y="1953230"/>
            <a:ext cx="5886400" cy="2308324"/>
          </a:xfrm>
          <a:prstGeom prst="rect">
            <a:avLst/>
          </a:prstGeom>
          <a:noFill/>
        </p:spPr>
        <p:txBody>
          <a:bodyPr wrap="square">
            <a:spAutoFit/>
          </a:bodyPr>
          <a:lstStyle/>
          <a:p>
            <a:pPr algn="ctr" eaLnBrk="1" hangingPunct="1"/>
            <a:r>
              <a:rPr lang="ru-RU" sz="3600" b="1" dirty="0">
                <a:solidFill>
                  <a:srgbClr val="0000FF"/>
                </a:solidFill>
                <a:latin typeface="Times New Roman" pitchFamily="18" charset="0"/>
                <a:cs typeface="Times New Roman" pitchFamily="18" charset="0"/>
              </a:rPr>
              <a:t>Результаты обученности и уровня сформированности качества знаний учащихся за 3 года</a:t>
            </a:r>
          </a:p>
        </p:txBody>
      </p:sp>
    </p:spTree>
    <p:extLst>
      <p:ext uri="{BB962C8B-B14F-4D97-AF65-F5344CB8AC3E}">
        <p14:creationId xmlns:p14="http://schemas.microsoft.com/office/powerpoint/2010/main" xmlns="" val="346603565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57158" y="500042"/>
            <a:ext cx="8358214"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Подобрать систему заданий, которая будет по силам, но в то же время потребует не просто воспроизведения формулы и решения по запомнившемуся образцу, а работы творческой:</a:t>
            </a:r>
          </a:p>
          <a:p>
            <a:pPr marL="0" marR="0" lvl="0" indent="0" algn="l" defTabSz="914400" rtl="0" eaLnBrk="0" fontAlgn="base" latinLnBrk="0" hangingPunct="0">
              <a:lnSpc>
                <a:spcPct val="100000"/>
              </a:lnSpc>
              <a:spcBef>
                <a:spcPct val="0"/>
              </a:spcBef>
              <a:spcAft>
                <a:spcPct val="0"/>
              </a:spcAft>
              <a:buClrTx/>
              <a:buSzTx/>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lang="ru-RU" sz="2000" dirty="0" smtClean="0">
                <a:latin typeface="Times New Roman" pitchFamily="18" charset="0"/>
                <a:ea typeface="Times New Roman" pitchFamily="18" charset="0"/>
                <a:cs typeface="Times New Roman" pitchFamily="18" charset="0"/>
              </a:rPr>
              <a:t>г</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отовые образцы решений и задач, которые надо решить, изучив образец;</a:t>
            </a:r>
            <a:endPar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lang="ru-RU" sz="2000" dirty="0" smtClean="0">
                <a:latin typeface="Times New Roman" pitchFamily="18" charset="0"/>
                <a:ea typeface="Times New Roman" pitchFamily="18" charset="0"/>
                <a:cs typeface="Times New Roman" pitchFamily="18" charset="0"/>
              </a:rPr>
              <a:t>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лгоритмические предписания, позволяющие шаг за шагом решить определенную задачу, выполнить практическую работу или упражнение;</a:t>
            </a:r>
            <a:endPar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lang="ru-RU" sz="2000" dirty="0" smtClean="0">
                <a:latin typeface="Times New Roman" pitchFamily="18" charset="0"/>
                <a:ea typeface="Times New Roman" pitchFamily="18" charset="0"/>
                <a:cs typeface="Times New Roman" pitchFamily="18" charset="0"/>
              </a:rPr>
              <a:t>р</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азличные теоретические сведения, поясняющие теорию, явление, механизм процессов и т.д., после изучения которых надо ответить на ряд вопросов;</a:t>
            </a:r>
            <a:endPar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lang="ru-RU" sz="2000" dirty="0" smtClean="0">
                <a:latin typeface="Times New Roman" pitchFamily="18" charset="0"/>
                <a:ea typeface="Times New Roman" pitchFamily="18" charset="0"/>
                <a:cs typeface="Times New Roman" pitchFamily="18" charset="0"/>
              </a:rPr>
              <a:t>р</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азработанные задания на сравнение, сопоставление и обобщение.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lang="ru-RU" sz="2000" dirty="0" smtClean="0">
                <a:latin typeface="Times New Roman" pitchFamily="18" charset="0"/>
                <a:ea typeface="Times New Roman" pitchFamily="18" charset="0"/>
                <a:cs typeface="Times New Roman" pitchFamily="18" charset="0"/>
              </a:rPr>
              <a:t>р</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азработать систему контроля обучения и развития ученика.</a:t>
            </a:r>
            <a:endPar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lang="ru-RU" sz="2000" dirty="0" smtClean="0">
                <a:latin typeface="Times New Roman" pitchFamily="18" charset="0"/>
                <a:ea typeface="Times New Roman" pitchFamily="18" charset="0"/>
                <a:cs typeface="Times New Roman" pitchFamily="18" charset="0"/>
              </a:rPr>
              <a:t>п</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редусмотреть своевременный перевод ученика на более высокий уровень обучения, несколько опережающий его сегодняшние учебные возможности.</a:t>
            </a:r>
            <a:endPar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lang="ru-RU" sz="2000" dirty="0" smtClean="0">
                <a:latin typeface="Times New Roman" pitchFamily="18" charset="0"/>
                <a:ea typeface="Times New Roman" pitchFamily="18" charset="0"/>
                <a:cs typeface="Times New Roman" pitchFamily="18" charset="0"/>
              </a:rPr>
              <a:t>с</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истематически анализировать и обобщать проделанную работу, вести коррекцию и делать выводы.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3268" y="6453336"/>
            <a:ext cx="8215370" cy="923330"/>
          </a:xfrm>
          <a:prstGeom prst="rect">
            <a:avLst/>
          </a:prstGeom>
        </p:spPr>
        <p:txBody>
          <a:bodyPr wrap="square">
            <a:spAutoFit/>
          </a:bodyPr>
          <a:lstStyle/>
          <a:p>
            <a:pPr lvl="0" algn="just">
              <a:buFontTx/>
              <a:buChar char="-"/>
            </a:pPr>
            <a:endParaRPr lang="ru-RU" dirty="0"/>
          </a:p>
          <a:p>
            <a:pPr lvl="0" algn="just"/>
            <a:r>
              <a:rPr lang="en-US" dirty="0"/>
              <a:t>-</a:t>
            </a:r>
            <a:endParaRPr lang="ru-RU" dirty="0"/>
          </a:p>
          <a:p>
            <a:pPr lvl="0" algn="just"/>
            <a:r>
              <a:rPr lang="en-US" dirty="0"/>
              <a:t>-</a:t>
            </a:r>
            <a:endParaRPr lang="ru-RU" dirty="0"/>
          </a:p>
        </p:txBody>
      </p:sp>
      <p:sp>
        <p:nvSpPr>
          <p:cNvPr id="6" name="TextBox 5">
            <a:extLst>
              <a:ext uri="{FF2B5EF4-FFF2-40B4-BE49-F238E27FC236}">
                <a16:creationId xmlns:a16="http://schemas.microsoft.com/office/drawing/2014/main" xmlns="" id="{0A9A1B9E-C242-230A-2C10-9995E04D2634}"/>
              </a:ext>
            </a:extLst>
          </p:cNvPr>
          <p:cNvSpPr txBox="1"/>
          <p:nvPr/>
        </p:nvSpPr>
        <p:spPr>
          <a:xfrm>
            <a:off x="605102" y="332656"/>
            <a:ext cx="7933796" cy="6935232"/>
          </a:xfrm>
          <a:prstGeom prst="rect">
            <a:avLst/>
          </a:prstGeom>
          <a:noFill/>
        </p:spPr>
        <p:txBody>
          <a:bodyPr wrap="square">
            <a:spAutoFit/>
          </a:bodyPr>
          <a:lstStyle/>
          <a:p>
            <a:pPr marL="285750" indent="-285750" algn="just">
              <a:buFontTx/>
              <a:buChar char="-"/>
              <a:defRPr/>
            </a:pPr>
            <a:r>
              <a:rPr lang="ru-RU" sz="1600" dirty="0">
                <a:latin typeface="Times New Roman" panose="02020603050405020304" pitchFamily="18" charset="0"/>
                <a:cs typeface="Times New Roman" panose="02020603050405020304" pitchFamily="18" charset="0"/>
              </a:rPr>
              <a:t>продолжить работу по повышению качества знаний в 2022-2023 учебном году.</a:t>
            </a:r>
          </a:p>
          <a:p>
            <a:pPr marL="285750" indent="-285750" algn="just">
              <a:buFontTx/>
              <a:buChar char="-"/>
              <a:defRPr/>
            </a:pPr>
            <a:r>
              <a:rPr lang="ru-RU" sz="1600" dirty="0">
                <a:latin typeface="Times New Roman" panose="02020603050405020304" pitchFamily="18" charset="0"/>
                <a:cs typeface="Times New Roman" panose="02020603050405020304" pitchFamily="18" charset="0"/>
              </a:rPr>
              <a:t>обеспечить своевременную работу с обучающимися имеющими одну </a:t>
            </a:r>
            <a:r>
              <a:rPr lang="ru-RU" sz="1600" dirty="0" smtClean="0">
                <a:latin typeface="Times New Roman" panose="02020603050405020304" pitchFamily="18" charset="0"/>
                <a:cs typeface="Times New Roman" panose="02020603050405020304" pitchFamily="18" charset="0"/>
              </a:rPr>
              <a:t>тройку, две тройки </a:t>
            </a:r>
            <a:r>
              <a:rPr lang="ru-RU" sz="1600" dirty="0">
                <a:latin typeface="Times New Roman" panose="02020603050405020304" pitchFamily="18" charset="0"/>
                <a:cs typeface="Times New Roman" panose="02020603050405020304" pitchFamily="18" charset="0"/>
              </a:rPr>
              <a:t>– это резерв школы.</a:t>
            </a:r>
          </a:p>
          <a:p>
            <a:pPr marL="285750" indent="-285750" algn="just">
              <a:buFontTx/>
              <a:buChar char="-"/>
              <a:defRPr/>
            </a:pPr>
            <a:r>
              <a:rPr lang="ru-RU" sz="1600" dirty="0">
                <a:latin typeface="Times New Roman" panose="02020603050405020304" pitchFamily="18" charset="0"/>
                <a:cs typeface="Times New Roman" panose="02020603050405020304" pitchFamily="18" charset="0"/>
              </a:rPr>
              <a:t>стремиться реализовать образовательный потенциал ученика. (Развитие индивидуальных возможностей ребёнка, создание адаптирующих условий, особая организация учебного процесса, способствующая созданию и реализации индивидуальной образовательной траектории школьника).</a:t>
            </a:r>
          </a:p>
          <a:p>
            <a:pPr marL="285750" indent="-285750" algn="just">
              <a:buFontTx/>
              <a:buChar char="-"/>
              <a:defRPr/>
            </a:pPr>
            <a:r>
              <a:rPr lang="ru-RU" sz="1600" dirty="0">
                <a:latin typeface="Times New Roman" panose="02020603050405020304" pitchFamily="18" charset="0"/>
                <a:cs typeface="Times New Roman" panose="02020603050405020304" pitchFamily="18" charset="0"/>
              </a:rPr>
              <a:t>продолжать работу по преемственности на уровне начального и основного среднего образования.</a:t>
            </a:r>
          </a:p>
          <a:p>
            <a:pPr marL="285750" indent="-285750" algn="just">
              <a:buFontTx/>
              <a:buChar char="-"/>
              <a:defRPr/>
            </a:pPr>
            <a:r>
              <a:rPr lang="ru-RU" sz="1600" dirty="0">
                <a:latin typeface="Times New Roman" panose="02020603050405020304" pitchFamily="18" charset="0"/>
                <a:cs typeface="Times New Roman" panose="02020603050405020304" pitchFamily="18" charset="0"/>
              </a:rPr>
              <a:t>учителям-предметникам и классным руководителям использовать в работе все средства и способы для улучшения качества обучения.</a:t>
            </a:r>
          </a:p>
          <a:p>
            <a:pPr marL="285750" indent="-285750" algn="just">
              <a:buFontTx/>
              <a:buChar char="-"/>
              <a:defRPr/>
            </a:pPr>
            <a:r>
              <a:rPr lang="ru-RU" sz="1600" dirty="0">
                <a:latin typeface="Times New Roman" panose="02020603050405020304" pitchFamily="18" charset="0"/>
                <a:cs typeface="Times New Roman" panose="02020603050405020304" pitchFamily="18" charset="0"/>
              </a:rPr>
              <a:t>взять на контроль и отслеживать успешность обучения обучающихся в динамике. </a:t>
            </a:r>
          </a:p>
          <a:p>
            <a:pPr marL="285750" indent="-285750" algn="just">
              <a:buFontTx/>
              <a:buChar char="-"/>
              <a:defRPr/>
            </a:pPr>
            <a:r>
              <a:rPr lang="ru-RU" sz="1600" dirty="0">
                <a:latin typeface="Times New Roman" panose="02020603050405020304" pitchFamily="18" charset="0"/>
                <a:cs typeface="Times New Roman" panose="02020603050405020304" pitchFamily="18" charset="0"/>
              </a:rPr>
              <a:t>обеспечить сохранение контингента обучающихся.</a:t>
            </a:r>
          </a:p>
          <a:p>
            <a:pPr marL="285750" indent="-285750" algn="just">
              <a:buFontTx/>
              <a:buChar char="-"/>
              <a:defRPr/>
            </a:pPr>
            <a:r>
              <a:rPr lang="ru-RU" sz="1600" dirty="0">
                <a:latin typeface="Times New Roman" panose="02020603050405020304" pitchFamily="18" charset="0"/>
                <a:cs typeface="Times New Roman" panose="02020603050405020304" pitchFamily="18" charset="0"/>
              </a:rPr>
              <a:t>продолжить работу по созданию </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благоприятной мотивационной среды.</a:t>
            </a:r>
            <a:endParaRPr lang="ru-RU" dirty="0">
              <a:solidFill>
                <a:prstClr val="black"/>
              </a:solidFill>
              <a:effectLst/>
              <a:ea typeface="Calibri" panose="020F0502020204030204" pitchFamily="34" charset="0"/>
            </a:endParaRPr>
          </a:p>
          <a:p>
            <a:pPr marL="285750" indent="-285750" algn="just">
              <a:buFontTx/>
              <a:buChar char="-"/>
              <a:defRPr/>
            </a:pPr>
            <a:r>
              <a:rPr lang="ru-RU" sz="1600" dirty="0">
                <a:latin typeface="Times New Roman" panose="02020603050405020304" pitchFamily="18" charset="0"/>
                <a:cs typeface="Times New Roman" panose="02020603050405020304" pitchFamily="18" charset="0"/>
              </a:rPr>
              <a:t>продолжить целенаправленную работу учителей со слабоуспевающими учащимися через индивидуальный подход на уроках, дополнительные занятия, консультации</a:t>
            </a:r>
            <a:r>
              <a:rPr lang="ru-RU" sz="1600" b="1" dirty="0">
                <a:latin typeface="Times New Roman" panose="02020603050405020304" pitchFamily="18" charset="0"/>
                <a:cs typeface="Times New Roman" panose="02020603050405020304" pitchFamily="18" charset="0"/>
              </a:rPr>
              <a:t>. (срок: постоянно,  ответственные: учителя-предметники) </a:t>
            </a:r>
          </a:p>
          <a:p>
            <a:pPr marL="285750" marR="0" lvl="0" indent="-285750" algn="just" defTabSz="914400" rtl="0" eaLnBrk="1" fontAlgn="base" latinLnBrk="0" hangingPunct="1">
              <a:spcBef>
                <a:spcPct val="0"/>
              </a:spcBef>
              <a:spcAft>
                <a:spcPct val="0"/>
              </a:spcAft>
              <a:buClrTx/>
              <a:buSzTx/>
              <a:buFontTx/>
              <a:buChar char="-"/>
              <a:tabLst/>
              <a:defRPr/>
            </a:pPr>
            <a:r>
              <a:rPr lang="ru-RU" sz="1600" dirty="0">
                <a:latin typeface="Times New Roman" panose="02020603050405020304" pitchFamily="18" charset="0"/>
                <a:cs typeface="Times New Roman" panose="02020603050405020304" pitchFamily="18" charset="0"/>
              </a:rPr>
              <a:t>продолжить целенаправленную работу с «резервом» учащихся через индивидуальный подход на уроках, дополнительные занятия, консультации, факультативы. </a:t>
            </a:r>
            <a:r>
              <a:rPr lang="ru-RU" sz="1600" b="1" dirty="0">
                <a:latin typeface="Times New Roman" panose="02020603050405020304" pitchFamily="18" charset="0"/>
                <a:cs typeface="Times New Roman" panose="02020603050405020304" pitchFamily="18" charset="0"/>
              </a:rPr>
              <a:t>(срок: постоянно,  ответственные: учителя-предметники)</a:t>
            </a:r>
            <a:r>
              <a:rPr kumimoji="0" lang="ru-RU" sz="1800" b="0" i="0" u="none" strike="noStrike" kern="1200" cap="none" spc="0" normalizeH="0" baseline="0" noProof="0" dirty="0">
                <a:ln>
                  <a:noFill/>
                </a:ln>
                <a:solidFill>
                  <a:prstClr val="black"/>
                </a:solidFill>
                <a:effectLst/>
                <a:uLnTx/>
                <a:uFillTx/>
                <a:latin typeface="Arial" charset="0"/>
                <a:ea typeface="+mn-ea"/>
                <a:cs typeface="Arial" charset="0"/>
              </a:rPr>
              <a:t> </a:t>
            </a:r>
          </a:p>
          <a:p>
            <a:pPr marL="285750" marR="0" lvl="0" indent="-285750" algn="just" defTabSz="914400" rtl="0" eaLnBrk="1" fontAlgn="base" latinLnBrk="0" hangingPunct="1">
              <a:spcBef>
                <a:spcPct val="0"/>
              </a:spcBef>
              <a:spcAft>
                <a:spcPct val="0"/>
              </a:spcAft>
              <a:buClrTx/>
              <a:buSzTx/>
              <a:buFontTx/>
              <a:buChar char="-"/>
              <a:tabLst/>
              <a:defRPr/>
            </a:pPr>
            <a:r>
              <a:rPr lang="ru-RU" sz="1600" dirty="0">
                <a:latin typeface="Times New Roman" panose="02020603050405020304" pitchFamily="18" charset="0"/>
                <a:cs typeface="Times New Roman" panose="02020603050405020304" pitchFamily="18" charset="0"/>
              </a:rPr>
              <a:t>продолжить целенаправленную работу учителей с учащимися, мотивированными на учёбу, через индивидуальный подход на уроках, кружки, факультативы, консультации, организацию конкурсных работ, олимпиад. </a:t>
            </a:r>
            <a:r>
              <a:rPr lang="ru-RU" sz="1600" b="1" dirty="0">
                <a:latin typeface="Times New Roman" panose="02020603050405020304" pitchFamily="18" charset="0"/>
                <a:cs typeface="Times New Roman" panose="02020603050405020304" pitchFamily="18" charset="0"/>
              </a:rPr>
              <a:t>(срок: постоянно,  ответственные: Генрих Ю.С., заместитель директора по УВР, Бровкина Н.П., заместитель директора по НМР, учителя-предметники</a:t>
            </a:r>
            <a:r>
              <a:rPr kumimoji="0" lang="ru-RU" sz="1800" b="1" i="0" u="none" strike="noStrike" kern="1200" cap="none" spc="0" normalizeH="0" baseline="0" noProof="0" dirty="0">
                <a:ln>
                  <a:noFill/>
                </a:ln>
                <a:solidFill>
                  <a:prstClr val="black"/>
                </a:solidFill>
                <a:effectLst/>
                <a:uLnTx/>
                <a:uFillTx/>
                <a:latin typeface="Arial" charset="0"/>
                <a:ea typeface="+mn-ea"/>
                <a:cs typeface="Arial" charset="0"/>
              </a:rPr>
              <a:t>)</a:t>
            </a:r>
            <a:endParaRPr lang="en-US" sz="1600" b="1" dirty="0">
              <a:latin typeface="Times New Roman" panose="02020603050405020304" pitchFamily="18" charset="0"/>
              <a:cs typeface="Times New Roman" panose="02020603050405020304" pitchFamily="18" charset="0"/>
            </a:endParaRPr>
          </a:p>
          <a:p>
            <a:pPr marL="285750" indent="-285750" algn="just">
              <a:spcAft>
                <a:spcPts val="800"/>
              </a:spcAft>
              <a:buFontTx/>
              <a:buChar char="-"/>
            </a:pPr>
            <a:endParaRPr lang="en-US" sz="1600" b="1" dirty="0">
              <a:latin typeface="Times New Roman" panose="02020603050405020304" pitchFamily="18" charset="0"/>
              <a:cs typeface="Times New Roman" panose="02020603050405020304" pitchFamily="18" charset="0"/>
            </a:endParaRPr>
          </a:p>
          <a:p>
            <a:pPr algn="just">
              <a:spcAft>
                <a:spcPts val="800"/>
              </a:spcAft>
            </a:pPr>
            <a:endParaRPr lang="ru-RU" sz="16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803" name="Group 419"/>
          <p:cNvGraphicFramePr>
            <a:graphicFrameLocks noGrp="1"/>
          </p:cNvGraphicFramePr>
          <p:nvPr>
            <p:extLst>
              <p:ext uri="{D42A27DB-BD31-4B8C-83A1-F6EECF244321}">
                <p14:modId xmlns:p14="http://schemas.microsoft.com/office/powerpoint/2010/main" xmlns="" val="1785683816"/>
              </p:ext>
            </p:extLst>
          </p:nvPr>
        </p:nvGraphicFramePr>
        <p:xfrm>
          <a:off x="395535" y="332656"/>
          <a:ext cx="8352929" cy="6169508"/>
        </p:xfrm>
        <a:graphic>
          <a:graphicData uri="http://schemas.openxmlformats.org/drawingml/2006/table">
            <a:tbl>
              <a:tblPr/>
              <a:tblGrid>
                <a:gridCol w="3012293">
                  <a:extLst>
                    <a:ext uri="{9D8B030D-6E8A-4147-A177-3AD203B41FA5}">
                      <a16:colId xmlns:a16="http://schemas.microsoft.com/office/drawing/2014/main" xmlns="" val="20000"/>
                    </a:ext>
                  </a:extLst>
                </a:gridCol>
                <a:gridCol w="1917575">
                  <a:extLst>
                    <a:ext uri="{9D8B030D-6E8A-4147-A177-3AD203B41FA5}">
                      <a16:colId xmlns:a16="http://schemas.microsoft.com/office/drawing/2014/main" xmlns="" val="20001"/>
                    </a:ext>
                  </a:extLst>
                </a:gridCol>
                <a:gridCol w="1779992">
                  <a:extLst>
                    <a:ext uri="{9D8B030D-6E8A-4147-A177-3AD203B41FA5}">
                      <a16:colId xmlns:a16="http://schemas.microsoft.com/office/drawing/2014/main" xmlns="" val="20002"/>
                    </a:ext>
                  </a:extLst>
                </a:gridCol>
                <a:gridCol w="1643069">
                  <a:extLst>
                    <a:ext uri="{9D8B030D-6E8A-4147-A177-3AD203B41FA5}">
                      <a16:colId xmlns:a16="http://schemas.microsoft.com/office/drawing/2014/main" xmlns="" val="20003"/>
                    </a:ext>
                  </a:extLst>
                </a:gridCol>
              </a:tblGrid>
              <a:tr h="341800">
                <a:tc grid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kern="1200" cap="none" normalizeH="0" baseline="0" dirty="0">
                          <a:ln>
                            <a:noFill/>
                          </a:ln>
                          <a:solidFill>
                            <a:schemeClr val="tx1"/>
                          </a:solidFill>
                          <a:effectLst/>
                          <a:latin typeface="Times New Roman" pitchFamily="18" charset="0"/>
                          <a:ea typeface="+mn-ea"/>
                          <a:cs typeface="Times New Roman" pitchFamily="18" charset="0"/>
                        </a:rPr>
                        <a:t>Учебный год</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34529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C00000"/>
                          </a:solidFill>
                          <a:effectLst/>
                          <a:latin typeface="Times New Roman" pitchFamily="18" charset="0"/>
                          <a:ea typeface="Calibri" pitchFamily="34" charset="0"/>
                          <a:cs typeface="Times New Roman" pitchFamily="18" charset="0"/>
                        </a:rPr>
                        <a:t>2020-2021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C00000"/>
                          </a:solidFill>
                          <a:effectLst/>
                          <a:latin typeface="Times New Roman" pitchFamily="18" charset="0"/>
                          <a:ea typeface="Calibri" pitchFamily="34" charset="0"/>
                          <a:cs typeface="Times New Roman" pitchFamily="18" charset="0"/>
                        </a:rPr>
                        <a:t>2021-2022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202</a:t>
                      </a:r>
                      <a:r>
                        <a:rPr kumimoji="0" lang="en-US"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2</a:t>
                      </a:r>
                      <a:r>
                        <a:rPr kumimoji="0" lang="ru-RU"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-202</a:t>
                      </a:r>
                      <a:r>
                        <a:rPr kumimoji="0" lang="en-US"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3</a:t>
                      </a:r>
                      <a:endParaRPr kumimoji="0" lang="ru-RU" sz="2000" b="1" i="0" u="none" strike="noStrike" cap="none" normalizeH="0" baseline="0" dirty="0">
                        <a:ln>
                          <a:noFill/>
                        </a:ln>
                        <a:solidFill>
                          <a:srgbClr val="C00000"/>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879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0070C0"/>
                          </a:solidFill>
                          <a:effectLst/>
                          <a:latin typeface="Times New Roman" pitchFamily="18" charset="0"/>
                          <a:cs typeface="Times New Roman" pitchFamily="18" charset="0"/>
                        </a:rPr>
                        <a:t>КПП</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21</a:t>
                      </a:r>
                      <a:endParaRPr kumimoji="0" lang="ru-RU"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2</a:t>
                      </a:r>
                      <a:r>
                        <a:rPr kumimoji="0" lang="ru-RU"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16</a:t>
                      </a:r>
                      <a:endParaRPr kumimoji="0" lang="ru-RU"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1342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0070C0"/>
                          </a:solidFill>
                          <a:effectLst/>
                          <a:latin typeface="Times New Roman" pitchFamily="18" charset="0"/>
                          <a:cs typeface="Times New Roman" pitchFamily="18" charset="0"/>
                        </a:rPr>
                        <a:t>Общеобразовательные классы</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423</a:t>
                      </a:r>
                      <a:endParaRPr kumimoji="0" lang="ru-RU"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388</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410</a:t>
                      </a:r>
                      <a:endParaRPr kumimoji="0" lang="ru-RU"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8171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kern="1200" cap="none" normalizeH="0" baseline="0" dirty="0">
                          <a:ln>
                            <a:noFill/>
                          </a:ln>
                          <a:solidFill>
                            <a:srgbClr val="0070C0"/>
                          </a:solidFill>
                          <a:effectLst/>
                          <a:latin typeface="Times New Roman" pitchFamily="18" charset="0"/>
                          <a:ea typeface="+mn-ea"/>
                          <a:cs typeface="Times New Roman" pitchFamily="18" charset="0"/>
                        </a:rPr>
                        <a:t>Коррекционные классы</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1</a:t>
                      </a:r>
                      <a:r>
                        <a:rPr kumimoji="0" lang="en-US"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70</a:t>
                      </a:r>
                      <a:endParaRPr kumimoji="0" lang="ru-RU"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1</a:t>
                      </a:r>
                      <a:r>
                        <a:rPr kumimoji="0" lang="en-US"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7</a:t>
                      </a:r>
                      <a:r>
                        <a:rPr kumimoji="0" lang="ru-RU"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a:t>
                      </a:r>
                      <a:r>
                        <a:rPr kumimoji="0" lang="en-U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89</a:t>
                      </a:r>
                      <a:endParaRPr kumimoji="0" lang="ru-RU"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8171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0070C0"/>
                          </a:solidFill>
                          <a:effectLst/>
                          <a:latin typeface="Times New Roman" pitchFamily="18" charset="0"/>
                          <a:ea typeface="Calibri" pitchFamily="34" charset="0"/>
                          <a:cs typeface="Times New Roman" pitchFamily="18" charset="0"/>
                        </a:rPr>
                        <a:t>ПРИБЫЛО</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3</a:t>
                      </a:r>
                      <a:r>
                        <a:rPr kumimoji="0" lang="en-US"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1</a:t>
                      </a:r>
                      <a:endParaRPr kumimoji="0" lang="ru-RU"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25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a:t>
                      </a:r>
                      <a:r>
                        <a:rPr kumimoji="0" lang="en-U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7</a:t>
                      </a:r>
                      <a:endParaRPr kumimoji="0" lang="ru-RU"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8171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0070C0"/>
                          </a:solidFill>
                          <a:effectLst/>
                          <a:latin typeface="Times New Roman" pitchFamily="18" charset="0"/>
                          <a:ea typeface="Calibri" pitchFamily="34" charset="0"/>
                          <a:cs typeface="Times New Roman" pitchFamily="18" charset="0"/>
                        </a:rPr>
                        <a:t>ВЫБЫЛО</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36</a:t>
                      </a:r>
                      <a:endParaRPr kumimoji="0" lang="ru-RU"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3</a:t>
                      </a:r>
                      <a:r>
                        <a:rPr kumimoji="0" lang="ru-RU"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7</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25</a:t>
                      </a:r>
                      <a:endParaRPr kumimoji="0" lang="ru-RU" sz="20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108504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20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ВСЕГО </a:t>
                      </a:r>
                      <a:r>
                        <a:rPr kumimoji="0" lang="ru-RU" sz="2000" b="1" i="0" u="none" strike="noStrike" cap="none" normalizeH="0" baseline="0" dirty="0">
                          <a:ln>
                            <a:noFill/>
                          </a:ln>
                          <a:solidFill>
                            <a:srgbClr val="0070C0"/>
                          </a:solidFill>
                          <a:effectLst/>
                          <a:latin typeface="Times New Roman" pitchFamily="18" charset="0"/>
                          <a:ea typeface="Calibri" pitchFamily="34" charset="0"/>
                          <a:cs typeface="Times New Roman" pitchFamily="18" charset="0"/>
                        </a:rPr>
                        <a:t>УЧАЩИХСЯ</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614</a:t>
                      </a:r>
                      <a:endParaRPr kumimoji="0" lang="ru-RU" sz="2000" b="1"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defRPr/>
                      </a:pPr>
                      <a:r>
                        <a:rPr kumimoji="0" lang="ru-RU" sz="20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(без КПП-</a:t>
                      </a:r>
                      <a:r>
                        <a:rPr kumimoji="0" lang="en-US" sz="20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593</a:t>
                      </a:r>
                      <a:r>
                        <a:rPr kumimoji="0" lang="ru-RU" sz="20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ru-RU" sz="2000" b="1" i="0" u="none" strike="noStrike" cap="none" normalizeH="0" baseline="0" dirty="0">
                          <a:ln>
                            <a:noFill/>
                          </a:ln>
                          <a:solidFill>
                            <a:srgbClr val="FF0000"/>
                          </a:solidFill>
                          <a:effectLst/>
                          <a:latin typeface="Times New Roman" pitchFamily="18" charset="0"/>
                          <a:cs typeface="Times New Roman" pitchFamily="18" charset="0"/>
                        </a:rPr>
                        <a:t>587</a:t>
                      </a:r>
                    </a:p>
                    <a:p>
                      <a:pPr marL="0" marR="0" lvl="0" indent="0" algn="ctr" defTabSz="914400" rtl="0" eaLnBrk="1" fontAlgn="base" latinLnBrk="0" hangingPunct="1">
                        <a:lnSpc>
                          <a:spcPct val="115000"/>
                        </a:lnSpc>
                        <a:spcBef>
                          <a:spcPct val="0"/>
                        </a:spcBef>
                        <a:spcAft>
                          <a:spcPct val="0"/>
                        </a:spcAft>
                        <a:buClrTx/>
                        <a:buSzTx/>
                        <a:buFontTx/>
                        <a:buNone/>
                        <a:tabLst/>
                        <a:defRPr/>
                      </a:pPr>
                      <a:r>
                        <a:rPr kumimoji="0" lang="ru-RU" sz="20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(без КПП-</a:t>
                      </a:r>
                      <a:r>
                        <a:rPr kumimoji="0" lang="en-US" sz="20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5</a:t>
                      </a:r>
                      <a:r>
                        <a:rPr kumimoji="0" lang="ru-RU" sz="20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62)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en-US" sz="2000" b="1" i="0" u="none" strike="noStrike" cap="none" normalizeH="0" baseline="0" dirty="0" smtClean="0">
                          <a:ln>
                            <a:noFill/>
                          </a:ln>
                          <a:solidFill>
                            <a:srgbClr val="FF0000"/>
                          </a:solidFill>
                          <a:effectLst/>
                          <a:latin typeface="Times New Roman" pitchFamily="18" charset="0"/>
                          <a:cs typeface="Times New Roman" pitchFamily="18" charset="0"/>
                        </a:rPr>
                        <a:t>615</a:t>
                      </a:r>
                      <a:endParaRPr kumimoji="0" lang="ru-RU" sz="2000" b="1"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defRPr/>
                      </a:pPr>
                      <a:r>
                        <a:rPr kumimoji="0" lang="ru-RU" sz="20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(без КПП-</a:t>
                      </a:r>
                      <a:r>
                        <a:rPr kumimoji="0" lang="en-US" sz="20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599</a:t>
                      </a:r>
                      <a:r>
                        <a:rPr kumimoji="0" lang="ru-RU" sz="20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a:t>
                      </a:r>
                      <a:endParaRPr kumimoji="0" lang="ru-RU" sz="20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3418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0070C0"/>
                          </a:solidFill>
                          <a:effectLst/>
                          <a:latin typeface="Times New Roman" pitchFamily="18" charset="0"/>
                          <a:ea typeface="Calibri" pitchFamily="34" charset="0"/>
                          <a:cs typeface="Times New Roman" pitchFamily="18" charset="0"/>
                        </a:rPr>
                        <a:t>Отличники</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44</a:t>
                      </a:r>
                      <a:endParaRPr kumimoji="0" lang="ru-RU" sz="2000" b="1" i="0" u="none" strike="noStrike" cap="none" normalizeH="0" baseline="0" dirty="0">
                        <a:ln>
                          <a:noFill/>
                        </a:ln>
                        <a:solidFill>
                          <a:srgbClr val="FF0000"/>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FF0000"/>
                          </a:solidFill>
                          <a:effectLst/>
                          <a:latin typeface="Times New Roman" pitchFamily="18" charset="0"/>
                          <a:cs typeface="Times New Roman" pitchFamily="18" charset="0"/>
                        </a:rPr>
                        <a:t>35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cs typeface="Times New Roman" pitchFamily="18" charset="0"/>
                        </a:rPr>
                        <a:t>3</a:t>
                      </a:r>
                      <a:r>
                        <a:rPr kumimoji="0" lang="en-US" sz="2000" b="1" i="0" u="none" strike="noStrike" cap="none" normalizeH="0" baseline="0" dirty="0" smtClean="0">
                          <a:ln>
                            <a:noFill/>
                          </a:ln>
                          <a:solidFill>
                            <a:srgbClr val="FF0000"/>
                          </a:solidFill>
                          <a:effectLst/>
                          <a:latin typeface="Times New Roman" pitchFamily="18" charset="0"/>
                          <a:cs typeface="Times New Roman" pitchFamily="18" charset="0"/>
                        </a:rPr>
                        <a:t>7</a:t>
                      </a:r>
                      <a:endParaRPr kumimoji="0" lang="ru-RU" sz="2000" b="1" i="0" u="none" strike="noStrike" cap="none" normalizeH="0" baseline="0" dirty="0">
                        <a:ln>
                          <a:noFill/>
                        </a:ln>
                        <a:solidFill>
                          <a:srgbClr val="FF0000"/>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3418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0070C0"/>
                          </a:solidFill>
                          <a:effectLst/>
                          <a:latin typeface="Times New Roman" pitchFamily="18" charset="0"/>
                          <a:ea typeface="Calibri" pitchFamily="34" charset="0"/>
                          <a:cs typeface="Times New Roman" pitchFamily="18" charset="0"/>
                        </a:rPr>
                        <a:t>Хорошисты</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FF0000"/>
                          </a:solidFill>
                          <a:effectLst/>
                          <a:latin typeface="Times New Roman" pitchFamily="18" charset="0"/>
                          <a:cs typeface="Times New Roman" pitchFamily="18" charset="0"/>
                        </a:rPr>
                        <a:t>21</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0</a:t>
                      </a:r>
                      <a:endParaRPr kumimoji="0" lang="ru-RU" sz="2000" b="1" i="0" u="none" strike="noStrike" cap="none" normalizeH="0" baseline="0" dirty="0">
                        <a:ln>
                          <a:noFill/>
                        </a:ln>
                        <a:solidFill>
                          <a:srgbClr val="FF0000"/>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FF0000"/>
                          </a:solidFill>
                          <a:effectLst/>
                          <a:latin typeface="Times New Roman" pitchFamily="18" charset="0"/>
                          <a:cs typeface="Times New Roman" pitchFamily="18" charset="0"/>
                        </a:rPr>
                        <a:t>170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cs typeface="Times New Roman" pitchFamily="18" charset="0"/>
                        </a:rPr>
                        <a:t>1</a:t>
                      </a:r>
                      <a:r>
                        <a:rPr kumimoji="0" lang="en-US" sz="2000" b="1" i="0" u="none" strike="noStrike" cap="none" normalizeH="0" baseline="0" dirty="0" smtClean="0">
                          <a:ln>
                            <a:noFill/>
                          </a:ln>
                          <a:solidFill>
                            <a:srgbClr val="FF0000"/>
                          </a:solidFill>
                          <a:effectLst/>
                          <a:latin typeface="Times New Roman" pitchFamily="18" charset="0"/>
                          <a:cs typeface="Times New Roman" pitchFamily="18" charset="0"/>
                        </a:rPr>
                        <a:t>86</a:t>
                      </a:r>
                      <a:endParaRPr kumimoji="0" lang="ru-RU" sz="2000" b="1" i="0" u="none" strike="noStrike" cap="none" normalizeH="0" baseline="0" dirty="0">
                        <a:ln>
                          <a:noFill/>
                        </a:ln>
                        <a:solidFill>
                          <a:srgbClr val="FF0000"/>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3693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0070C0"/>
                          </a:solidFill>
                          <a:effectLst/>
                          <a:latin typeface="Times New Roman" pitchFamily="18" charset="0"/>
                          <a:ea typeface="Calibri" pitchFamily="34" charset="0"/>
                          <a:cs typeface="Times New Roman" pitchFamily="18" charset="0"/>
                        </a:rPr>
                        <a:t>Неуспевающие</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0</a:t>
                      </a:r>
                      <a:endParaRPr kumimoji="0" lang="ru-RU" sz="2000" b="1" i="0" u="none" strike="noStrike" cap="none" normalizeH="0" baseline="0" dirty="0">
                        <a:ln>
                          <a:noFill/>
                        </a:ln>
                        <a:solidFill>
                          <a:srgbClr val="FF0000"/>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0</a:t>
                      </a:r>
                      <a:endParaRPr kumimoji="0" lang="ru-RU" sz="2000" b="1" i="0" u="none" strike="noStrike" cap="none" normalizeH="0" baseline="0" dirty="0">
                        <a:ln>
                          <a:noFill/>
                        </a:ln>
                        <a:solidFill>
                          <a:srgbClr val="FF0000"/>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0</a:t>
                      </a:r>
                      <a:endParaRPr kumimoji="0" lang="ru-RU" sz="2000" b="1" i="0" u="none" strike="noStrike" cap="none" normalizeH="0" baseline="0" dirty="0">
                        <a:ln>
                          <a:noFill/>
                        </a:ln>
                        <a:solidFill>
                          <a:srgbClr val="FF0000"/>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3418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0070C0"/>
                          </a:solidFill>
                          <a:effectLst/>
                          <a:latin typeface="Times New Roman" pitchFamily="18" charset="0"/>
                          <a:ea typeface="Calibri" pitchFamily="34" charset="0"/>
                          <a:cs typeface="Times New Roman" pitchFamily="18" charset="0"/>
                        </a:rPr>
                        <a:t>Неаттестованные</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FF0000"/>
                          </a:solidFill>
                          <a:effectLst/>
                          <a:latin typeface="Times New Roman" pitchFamily="18" charset="0"/>
                          <a:cs typeface="Times New Roman" pitchFamily="18"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FF0000"/>
                          </a:solidFill>
                          <a:effectLst/>
                          <a:latin typeface="Times New Roman" pitchFamily="18" charset="0"/>
                          <a:cs typeface="Times New Roman" pitchFamily="18"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FF0000"/>
                          </a:solidFill>
                          <a:effectLst/>
                          <a:latin typeface="Times New Roman" pitchFamily="18" charset="0"/>
                          <a:cs typeface="Times New Roman" pitchFamily="18"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r h="3418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0070C0"/>
                          </a:solidFill>
                          <a:effectLst/>
                          <a:latin typeface="Times New Roman" pitchFamily="18" charset="0"/>
                          <a:ea typeface="Calibri" pitchFamily="34" charset="0"/>
                          <a:cs typeface="Times New Roman" pitchFamily="18" charset="0"/>
                        </a:rPr>
                        <a:t>Успеваемость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100</a:t>
                      </a:r>
                      <a:r>
                        <a:rPr kumimoji="0" lang="ru-RU" sz="2000" b="1" i="0" u="none" strike="noStrike" cap="none" normalizeH="0" baseline="0" dirty="0">
                          <a:ln>
                            <a:noFill/>
                          </a:ln>
                          <a:solidFill>
                            <a:srgbClr val="FF0000"/>
                          </a:solidFill>
                          <a:effectLst/>
                          <a:latin typeface="Times New Roman" pitchFamily="18" charset="0"/>
                          <a:cs typeface="Times New Roman"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100</a:t>
                      </a:r>
                      <a:r>
                        <a:rPr kumimoji="0" lang="ru-RU" sz="2000" b="1" i="0" u="none" strike="noStrike" cap="none" normalizeH="0" baseline="0" dirty="0">
                          <a:ln>
                            <a:noFill/>
                          </a:ln>
                          <a:solidFill>
                            <a:srgbClr val="FF0000"/>
                          </a:solidFill>
                          <a:effectLst/>
                          <a:latin typeface="Times New Roman" pitchFamily="18" charset="0"/>
                          <a:cs typeface="Times New Roman"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100</a:t>
                      </a:r>
                      <a:r>
                        <a:rPr kumimoji="0" lang="ru-RU" sz="2000" b="1" i="0" u="none" strike="noStrike" cap="none" normalizeH="0" baseline="0" dirty="0">
                          <a:ln>
                            <a:noFill/>
                          </a:ln>
                          <a:solidFill>
                            <a:srgbClr val="FF0000"/>
                          </a:solidFill>
                          <a:effectLst/>
                          <a:latin typeface="Times New Roman" pitchFamily="18" charset="0"/>
                          <a:cs typeface="Times New Roman"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2"/>
                  </a:ext>
                </a:extLst>
              </a:tr>
              <a:tr h="36547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0070C0"/>
                          </a:solidFill>
                          <a:effectLst/>
                          <a:latin typeface="Times New Roman" pitchFamily="18" charset="0"/>
                          <a:ea typeface="Calibri" pitchFamily="34" charset="0"/>
                          <a:cs typeface="Times New Roman" pitchFamily="18" charset="0"/>
                        </a:rPr>
                        <a:t>Качество знаний</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FF0000"/>
                          </a:solidFill>
                          <a:effectLst/>
                          <a:latin typeface="Times New Roman" pitchFamily="18" charset="0"/>
                          <a:cs typeface="Times New Roman" pitchFamily="18" charset="0"/>
                        </a:rPr>
                        <a:t>4</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8</a:t>
                      </a:r>
                      <a:r>
                        <a:rPr kumimoji="0" lang="ru-RU" sz="2000" b="1" i="0" u="none" strike="noStrike" cap="none" normalizeH="0" baseline="0" dirty="0">
                          <a:ln>
                            <a:noFill/>
                          </a:ln>
                          <a:solidFill>
                            <a:srgbClr val="FF0000"/>
                          </a:solidFill>
                          <a:effectLst/>
                          <a:latin typeface="Times New Roman" pitchFamily="18" charset="0"/>
                          <a:cs typeface="Times New Roman" pitchFamily="18" charset="0"/>
                        </a:rPr>
                        <a:t>,</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66</a:t>
                      </a:r>
                      <a:r>
                        <a:rPr kumimoji="0" lang="ru-RU" sz="2000" b="1" i="0" u="none" strike="noStrike" cap="none" normalizeH="0" baseline="0" dirty="0">
                          <a:ln>
                            <a:noFill/>
                          </a:ln>
                          <a:solidFill>
                            <a:srgbClr val="FF0000"/>
                          </a:solidFill>
                          <a:effectLst/>
                          <a:latin typeface="Times New Roman" pitchFamily="18" charset="0"/>
                          <a:cs typeface="Times New Roman"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a:ln>
                            <a:noFill/>
                          </a:ln>
                          <a:solidFill>
                            <a:srgbClr val="FF0000"/>
                          </a:solidFill>
                          <a:effectLst/>
                          <a:latin typeface="Times New Roman" pitchFamily="18" charset="0"/>
                          <a:cs typeface="Times New Roman" pitchFamily="18" charset="0"/>
                        </a:rPr>
                        <a:t>40,43%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cs typeface="Times New Roman" pitchFamily="18" charset="0"/>
                        </a:rPr>
                        <a:t>4</a:t>
                      </a:r>
                      <a:r>
                        <a:rPr kumimoji="0" lang="en-US" sz="2000" b="1" i="0" u="none" strike="noStrike" cap="none" normalizeH="0" baseline="0" dirty="0" smtClean="0">
                          <a:ln>
                            <a:noFill/>
                          </a:ln>
                          <a:solidFill>
                            <a:srgbClr val="FF0000"/>
                          </a:solidFill>
                          <a:effectLst/>
                          <a:latin typeface="Times New Roman" pitchFamily="18" charset="0"/>
                          <a:cs typeface="Times New Roman" pitchFamily="18" charset="0"/>
                        </a:rPr>
                        <a:t>1</a:t>
                      </a:r>
                      <a:r>
                        <a:rPr kumimoji="0" lang="ru-RU" sz="2000" b="1" i="0" u="none" strike="noStrike" cap="none" normalizeH="0" baseline="0" dirty="0" smtClean="0">
                          <a:ln>
                            <a:noFill/>
                          </a:ln>
                          <a:solidFill>
                            <a:srgbClr val="FF0000"/>
                          </a:solidFill>
                          <a:effectLst/>
                          <a:latin typeface="Times New Roman" pitchFamily="18" charset="0"/>
                          <a:cs typeface="Times New Roman" pitchFamily="18" charset="0"/>
                        </a:rPr>
                        <a:t>,4</a:t>
                      </a:r>
                      <a:r>
                        <a:rPr kumimoji="0" lang="en-US" sz="2000" b="1" i="0" u="none" strike="noStrike" cap="none" normalizeH="0" baseline="0" dirty="0" smtClean="0">
                          <a:ln>
                            <a:noFill/>
                          </a:ln>
                          <a:solidFill>
                            <a:srgbClr val="FF0000"/>
                          </a:solidFill>
                          <a:effectLst/>
                          <a:latin typeface="Times New Roman" pitchFamily="18" charset="0"/>
                          <a:cs typeface="Times New Roman" pitchFamily="18" charset="0"/>
                        </a:rPr>
                        <a:t>5</a:t>
                      </a:r>
                      <a:r>
                        <a:rPr kumimoji="0" lang="ru-RU" sz="2000" b="1" i="0" u="none" strike="noStrike" cap="none" normalizeH="0" baseline="0" dirty="0" smtClean="0">
                          <a:ln>
                            <a:noFill/>
                          </a:ln>
                          <a:solidFill>
                            <a:srgbClr val="FF0000"/>
                          </a:solidFill>
                          <a:effectLst/>
                          <a:latin typeface="Times New Roman" pitchFamily="18" charset="0"/>
                          <a:cs typeface="Times New Roman" pitchFamily="18" charset="0"/>
                        </a:rPr>
                        <a:t>%</a:t>
                      </a:r>
                      <a:endParaRPr kumimoji="0" lang="ru-RU" sz="2000" b="1" i="0" u="none" strike="noStrike" cap="none" normalizeH="0" baseline="0" dirty="0">
                        <a:ln>
                          <a:noFill/>
                        </a:ln>
                        <a:solidFill>
                          <a:srgbClr val="FF0000"/>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3"/>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774" name="Group 390"/>
          <p:cNvGraphicFramePr>
            <a:graphicFrameLocks noGrp="1"/>
          </p:cNvGraphicFramePr>
          <p:nvPr>
            <p:extLst>
              <p:ext uri="{D42A27DB-BD31-4B8C-83A1-F6EECF244321}">
                <p14:modId xmlns:p14="http://schemas.microsoft.com/office/powerpoint/2010/main" xmlns="" val="3444483682"/>
              </p:ext>
            </p:extLst>
          </p:nvPr>
        </p:nvGraphicFramePr>
        <p:xfrm>
          <a:off x="467544" y="1276312"/>
          <a:ext cx="8282794" cy="5273733"/>
        </p:xfrm>
        <a:graphic>
          <a:graphicData uri="http://schemas.openxmlformats.org/drawingml/2006/table">
            <a:tbl>
              <a:tblPr/>
              <a:tblGrid>
                <a:gridCol w="1183322">
                  <a:extLst>
                    <a:ext uri="{9D8B030D-6E8A-4147-A177-3AD203B41FA5}">
                      <a16:colId xmlns:a16="http://schemas.microsoft.com/office/drawing/2014/main" xmlns="" val="20000"/>
                    </a:ext>
                  </a:extLst>
                </a:gridCol>
                <a:gridCol w="1122808">
                  <a:extLst>
                    <a:ext uri="{9D8B030D-6E8A-4147-A177-3AD203B41FA5}">
                      <a16:colId xmlns:a16="http://schemas.microsoft.com/office/drawing/2014/main" xmlns="" val="20002"/>
                    </a:ext>
                  </a:extLst>
                </a:gridCol>
                <a:gridCol w="1456162">
                  <a:extLst>
                    <a:ext uri="{9D8B030D-6E8A-4147-A177-3AD203B41FA5}">
                      <a16:colId xmlns:a16="http://schemas.microsoft.com/office/drawing/2014/main" xmlns="" val="20005"/>
                    </a:ext>
                  </a:extLst>
                </a:gridCol>
                <a:gridCol w="1640182">
                  <a:extLst>
                    <a:ext uri="{9D8B030D-6E8A-4147-A177-3AD203B41FA5}">
                      <a16:colId xmlns:a16="http://schemas.microsoft.com/office/drawing/2014/main" xmlns="" val="1900884862"/>
                    </a:ext>
                  </a:extLst>
                </a:gridCol>
                <a:gridCol w="1343349">
                  <a:extLst>
                    <a:ext uri="{9D8B030D-6E8A-4147-A177-3AD203B41FA5}">
                      <a16:colId xmlns:a16="http://schemas.microsoft.com/office/drawing/2014/main" xmlns="" val="843429892"/>
                    </a:ext>
                  </a:extLst>
                </a:gridCol>
                <a:gridCol w="1536971">
                  <a:extLst>
                    <a:ext uri="{9D8B030D-6E8A-4147-A177-3AD203B41FA5}">
                      <a16:colId xmlns:a16="http://schemas.microsoft.com/office/drawing/2014/main" xmlns="" val="3158076817"/>
                    </a:ext>
                  </a:extLst>
                </a:gridCol>
              </a:tblGrid>
              <a:tr h="382082">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dirty="0">
                          <a:ln>
                            <a:noFill/>
                          </a:ln>
                          <a:solidFill>
                            <a:schemeClr val="tx1"/>
                          </a:solidFill>
                          <a:effectLst/>
                          <a:latin typeface="Times New Roman" pitchFamily="18" charset="0"/>
                        </a:rPr>
                        <a:t>1-четверть </a:t>
                      </a:r>
                      <a:endParaRPr kumimoji="0" lang="ru-RU" sz="1600" b="0" i="0" u="none" strike="noStrike" cap="none" normalizeH="0" baseline="0" dirty="0">
                        <a:ln>
                          <a:noFill/>
                        </a:ln>
                        <a:solidFill>
                          <a:schemeClr val="tx1"/>
                        </a:solidFill>
                        <a:effectLst/>
                        <a:latin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lnL w="12700" cap="flat" cmpd="sng" algn="ctr">
                      <a:solidFill>
                        <a:srgbClr val="000000"/>
                      </a:solidFill>
                      <a:prstDash val="solid"/>
                      <a:round/>
                      <a:headEnd type="none" w="med" len="med"/>
                      <a:tailEnd type="none" w="med" len="med"/>
                    </a:ln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ru-RU" sz="1600" b="1" i="0" u="none" strike="noStrike" kern="1200" cap="none" spc="0" normalizeH="0" baseline="0" noProof="0" dirty="0">
                          <a:ln>
                            <a:noFill/>
                          </a:ln>
                          <a:solidFill>
                            <a:prstClr val="black"/>
                          </a:solidFill>
                          <a:effectLst/>
                          <a:uLnTx/>
                          <a:uFillTx/>
                          <a:latin typeface="Times New Roman" pitchFamily="18" charset="0"/>
                          <a:ea typeface="+mn-ea"/>
                          <a:cs typeface="+mn-cs"/>
                        </a:rPr>
                        <a:t>2-четверть </a:t>
                      </a:r>
                      <a:endParaRPr kumimoji="0" lang="ru-RU" sz="1600" b="0" i="0" u="none" strike="noStrike" kern="1200" cap="none" spc="0" normalizeH="0" baseline="0" noProof="0" dirty="0">
                        <a:ln>
                          <a:noFill/>
                        </a:ln>
                        <a:solidFill>
                          <a:prstClr val="black"/>
                        </a:solidFill>
                        <a:effectLst/>
                        <a:uLnTx/>
                        <a:uFillTx/>
                        <a:latin typeface="Times New Roman" pitchFamily="18" charset="0"/>
                        <a:ea typeface="+mn-ea"/>
                        <a:cs typeface="+mn-cs"/>
                      </a:endParaRPr>
                    </a:p>
                  </a:txBody>
                  <a:tcPr>
                    <a:lnL w="12700" cap="flat" cmpd="sng" algn="ctr">
                      <a:solidFill>
                        <a:srgbClr val="000000"/>
                      </a:solidFill>
                      <a:prstDash val="solid"/>
                      <a:round/>
                      <a:headEnd type="none" w="med" len="med"/>
                      <a:tailEnd type="none" w="med" len="med"/>
                    </a:lnL>
                  </a:tcPr>
                </a:tc>
                <a:tc>
                  <a:txBody>
                    <a:bodyPr/>
                    <a:lstStyle/>
                    <a:p>
                      <a:pPr algn="ctr"/>
                      <a:r>
                        <a:rPr kumimoji="0" lang="ru-RU" sz="1800" b="1" i="0" u="none" strike="noStrike" kern="1200" cap="none" normalizeH="0" baseline="0" dirty="0">
                          <a:ln>
                            <a:noFill/>
                          </a:ln>
                          <a:solidFill>
                            <a:schemeClr val="tx1"/>
                          </a:solidFill>
                          <a:effectLst/>
                          <a:latin typeface="Times New Roman" pitchFamily="18" charset="0"/>
                          <a:ea typeface="+mn-ea"/>
                          <a:cs typeface="+mn-cs"/>
                        </a:rPr>
                        <a:t>3-четверть</a:t>
                      </a:r>
                    </a:p>
                  </a:txBody>
                  <a:tcPr>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ctr"/>
                      <a:r>
                        <a:rPr kumimoji="0" lang="ru-RU" sz="1800" b="1" i="0" u="none" strike="noStrike" kern="1200" cap="none" normalizeH="0" baseline="0" dirty="0">
                          <a:ln>
                            <a:noFill/>
                          </a:ln>
                          <a:solidFill>
                            <a:schemeClr val="tx1"/>
                          </a:solidFill>
                          <a:effectLst/>
                          <a:latin typeface="Times New Roman" pitchFamily="18" charset="0"/>
                          <a:ea typeface="+mn-ea"/>
                          <a:cs typeface="+mn-cs"/>
                        </a:rPr>
                        <a:t>4-четверть</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ctr"/>
                      <a:r>
                        <a:rPr kumimoji="0" lang="ru-RU" sz="1800" b="1" i="0" u="none" strike="noStrike" kern="1200" cap="none" normalizeH="0" baseline="0" dirty="0">
                          <a:ln>
                            <a:noFill/>
                          </a:ln>
                          <a:solidFill>
                            <a:schemeClr val="tx1"/>
                          </a:solidFill>
                          <a:effectLst/>
                          <a:latin typeface="Times New Roman" pitchFamily="18" charset="0"/>
                          <a:ea typeface="+mn-ea"/>
                          <a:cs typeface="+mn-cs"/>
                        </a:rPr>
                        <a:t>год</a:t>
                      </a:r>
                    </a:p>
                  </a:txBody>
                  <a:tcPr>
                    <a:lnL w="12700" cap="flat" cmpd="sng" algn="ctr">
                      <a:solidFill>
                        <a:srgbClr val="000000"/>
                      </a:solidFill>
                      <a:prstDash val="solid"/>
                      <a:round/>
                      <a:headEnd type="none" w="med" len="med"/>
                      <a:tailEnd type="none" w="med" len="med"/>
                    </a:lnL>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4824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класс</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кач</a:t>
                      </a:r>
                      <a:endParaRPr kumimoji="0" lang="ru-RU"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кач</a:t>
                      </a:r>
                      <a:endParaRPr kumimoji="0" lang="ru-RU"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ru-RU" sz="1600" b="1" i="0" u="none" strike="noStrike" kern="1200" cap="none" spc="0" normalizeH="0" baseline="0" noProof="0" dirty="0">
                          <a:ln>
                            <a:noFill/>
                          </a:ln>
                          <a:solidFill>
                            <a:prstClr val="black"/>
                          </a:solidFill>
                          <a:effectLst/>
                          <a:uLnTx/>
                          <a:uFillTx/>
                          <a:latin typeface="Times New Roman" pitchFamily="18" charset="0"/>
                          <a:ea typeface="Calibri" pitchFamily="34" charset="0"/>
                          <a:cs typeface="Times New Roman" pitchFamily="18" charset="0"/>
                        </a:rPr>
                        <a:t>% кач</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ru-RU" sz="1600" b="1" i="0" u="none" strike="noStrike" kern="1200" cap="none" spc="0" normalizeH="0" baseline="0" noProof="0" dirty="0">
                          <a:ln>
                            <a:noFill/>
                          </a:ln>
                          <a:solidFill>
                            <a:prstClr val="black"/>
                          </a:solidFill>
                          <a:effectLst/>
                          <a:uLnTx/>
                          <a:uFillTx/>
                          <a:latin typeface="Times New Roman" pitchFamily="18" charset="0"/>
                          <a:ea typeface="Calibri" pitchFamily="34" charset="0"/>
                          <a:cs typeface="Times New Roman" pitchFamily="18" charset="0"/>
                        </a:rPr>
                        <a:t>% кач</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ru-RU" sz="1600" b="1" i="0" u="none" strike="noStrike" kern="1200" cap="none" spc="0" normalizeH="0" baseline="0" noProof="0" dirty="0">
                          <a:ln>
                            <a:noFill/>
                          </a:ln>
                          <a:solidFill>
                            <a:prstClr val="black"/>
                          </a:solidFill>
                          <a:effectLst/>
                          <a:uLnTx/>
                          <a:uFillTx/>
                          <a:latin typeface="Times New Roman" pitchFamily="18" charset="0"/>
                          <a:ea typeface="Calibri" pitchFamily="34" charset="0"/>
                          <a:cs typeface="Times New Roman" pitchFamily="18" charset="0"/>
                        </a:rPr>
                        <a:t>% кач</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0620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 класс</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dirty="0">
                          <a:ln>
                            <a:noFill/>
                          </a:ln>
                          <a:solidFill>
                            <a:schemeClr val="tx1"/>
                          </a:solidFill>
                          <a:effectLst/>
                          <a:latin typeface="Times New Roman" pitchFamily="18" charset="0"/>
                          <a:cs typeface="Times New Roman" pitchFamily="18" charset="0"/>
                        </a:rPr>
                        <a:t>-</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15000"/>
                        </a:lnSpc>
                        <a:spcBef>
                          <a:spcPct val="0"/>
                        </a:spcBef>
                        <a:spcAft>
                          <a:spcPct val="0"/>
                        </a:spcAft>
                        <a:buClrTx/>
                        <a:buSzTx/>
                        <a:buFontTx/>
                        <a:buNone/>
                        <a:tabLst/>
                      </a:pPr>
                      <a:r>
                        <a:rPr lang="ru-RU" sz="1600" b="0" i="0" u="none" strike="noStrike" kern="1200" dirty="0">
                          <a:solidFill>
                            <a:srgbClr val="000000"/>
                          </a:solidFill>
                          <a:effectLst/>
                          <a:latin typeface="Times New Roman"/>
                          <a:ea typeface="+mn-ea"/>
                          <a:cs typeface="+mn-cs"/>
                        </a:rPr>
                        <a:t>-</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15000"/>
                        </a:lnSpc>
                        <a:spcBef>
                          <a:spcPct val="0"/>
                        </a:spcBef>
                        <a:spcAft>
                          <a:spcPct val="0"/>
                        </a:spcAft>
                        <a:buClrTx/>
                        <a:buSzTx/>
                        <a:buFontTx/>
                        <a:buNone/>
                        <a:tabLst/>
                      </a:pPr>
                      <a:r>
                        <a:rPr lang="ru-RU" sz="1600" b="0" i="0" u="none" strike="noStrike" kern="1200" dirty="0">
                          <a:solidFill>
                            <a:srgbClr val="000000"/>
                          </a:solidFill>
                          <a:effectLst/>
                          <a:latin typeface="Times New Roman"/>
                          <a:ea typeface="+mn-ea"/>
                          <a:cs typeface="+mn-cs"/>
                        </a:rPr>
                        <a:t>-</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15000"/>
                        </a:lnSpc>
                        <a:spcBef>
                          <a:spcPct val="0"/>
                        </a:spcBef>
                        <a:spcAft>
                          <a:spcPct val="0"/>
                        </a:spcAft>
                        <a:buClrTx/>
                        <a:buSzTx/>
                        <a:buFontTx/>
                        <a:buNone/>
                        <a:tabLst/>
                      </a:pPr>
                      <a:r>
                        <a:rPr lang="ru-RU" sz="1600" b="0" i="0" u="none" strike="noStrike" kern="1200" dirty="0">
                          <a:solidFill>
                            <a:srgbClr val="000000"/>
                          </a:solidFill>
                          <a:effectLst/>
                          <a:latin typeface="Times New Roman"/>
                          <a:ea typeface="+mn-ea"/>
                          <a:cs typeface="+mn-cs"/>
                        </a:rPr>
                        <a:t>-</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15000"/>
                        </a:lnSpc>
                        <a:spcBef>
                          <a:spcPct val="0"/>
                        </a:spcBef>
                        <a:spcAft>
                          <a:spcPct val="0"/>
                        </a:spcAft>
                        <a:buClrTx/>
                        <a:buSzTx/>
                        <a:buFontTx/>
                        <a:buNone/>
                        <a:tabLst/>
                      </a:pPr>
                      <a:r>
                        <a:rPr lang="ru-RU" sz="1600" b="0" i="0" u="none" strike="noStrike" kern="1200" dirty="0">
                          <a:solidFill>
                            <a:srgbClr val="000000"/>
                          </a:solidFill>
                          <a:effectLst/>
                          <a:latin typeface="Times New Roman"/>
                          <a:ea typeface="+mn-ea"/>
                          <a:cs typeface="+mn-cs"/>
                        </a:rPr>
                        <a:t>-</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816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dirty="0">
                          <a:ln>
                            <a:noFill/>
                          </a:ln>
                          <a:solidFill>
                            <a:schemeClr val="tx1"/>
                          </a:solidFill>
                          <a:effectLst/>
                          <a:latin typeface="Times New Roman" pitchFamily="18" charset="0"/>
                          <a:cs typeface="Times New Roman" pitchFamily="18" charset="0"/>
                        </a:rPr>
                        <a:t>2 класс</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600" b="0" i="0" u="none" strike="noStrike" dirty="0" smtClean="0">
                          <a:solidFill>
                            <a:srgbClr val="000000"/>
                          </a:solidFill>
                          <a:effectLst/>
                          <a:latin typeface="Times New Roman"/>
                        </a:rPr>
                        <a:t>26</a:t>
                      </a:r>
                      <a:r>
                        <a:rPr lang="ru-RU" sz="1600" b="0" i="0" u="none" strike="noStrike" dirty="0" smtClean="0">
                          <a:solidFill>
                            <a:srgbClr val="000000"/>
                          </a:solidFill>
                          <a:effectLst/>
                          <a:latin typeface="Times New Roman"/>
                        </a:rPr>
                        <a:t>,</a:t>
                      </a:r>
                      <a:r>
                        <a:rPr lang="en-US" sz="1600" b="0" i="0" u="none" strike="noStrike" dirty="0" smtClean="0">
                          <a:solidFill>
                            <a:srgbClr val="000000"/>
                          </a:solidFill>
                          <a:effectLst/>
                          <a:latin typeface="Times New Roman"/>
                        </a:rPr>
                        <a:t>32</a:t>
                      </a:r>
                      <a:r>
                        <a:rPr lang="ru-RU" sz="1600" b="0" i="0" u="none" strike="noStrike" dirty="0" smtClean="0">
                          <a:solidFill>
                            <a:srgbClr val="000000"/>
                          </a:solidFill>
                          <a:effectLst/>
                          <a:latin typeface="Times New Roman"/>
                        </a:rPr>
                        <a:t>%</a:t>
                      </a:r>
                      <a:endParaRPr lang="ru-RU" sz="1600" b="0"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600" b="0" i="0" u="none" strike="noStrike" kern="1200" noProof="0" dirty="0" smtClean="0">
                          <a:solidFill>
                            <a:srgbClr val="000000"/>
                          </a:solidFill>
                          <a:effectLst/>
                          <a:latin typeface="Times New Roman"/>
                          <a:ea typeface="+mn-ea"/>
                          <a:cs typeface="+mn-cs"/>
                        </a:rPr>
                        <a:t>33,33%</a:t>
                      </a:r>
                      <a:endParaRPr lang="ru-RU" sz="1600" b="0" i="0" u="none" strike="noStrike" kern="1200" dirty="0">
                        <a:solidFill>
                          <a:srgbClr val="000000"/>
                        </a:solidFill>
                        <a:effectLst/>
                        <a:latin typeface="Times New Roman"/>
                        <a:ea typeface="+mn-ea"/>
                        <a:cs typeface="+mn-cs"/>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600" b="0" i="0" u="none" strike="noStrike" kern="1200" noProof="0" dirty="0" smtClean="0">
                          <a:solidFill>
                            <a:srgbClr val="000000"/>
                          </a:solidFill>
                          <a:effectLst/>
                          <a:latin typeface="Times New Roman"/>
                          <a:ea typeface="+mn-ea"/>
                          <a:cs typeface="+mn-cs"/>
                        </a:rPr>
                        <a:t>36,84%</a:t>
                      </a:r>
                      <a:endParaRPr lang="ru-RU" sz="1600" b="0" i="0" u="none" strike="noStrike" kern="1200" dirty="0">
                        <a:solidFill>
                          <a:srgbClr val="000000"/>
                        </a:solidFill>
                        <a:effectLst/>
                        <a:latin typeface="Times New Roman"/>
                        <a:ea typeface="+mn-ea"/>
                        <a:cs typeface="+mn-cs"/>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600" b="0" i="0" u="none" strike="noStrike" kern="1200" dirty="0" smtClean="0">
                          <a:solidFill>
                            <a:srgbClr val="000000"/>
                          </a:solidFill>
                          <a:effectLst/>
                          <a:latin typeface="Times New Roman"/>
                          <a:ea typeface="+mn-ea"/>
                          <a:cs typeface="+mn-cs"/>
                        </a:rPr>
                        <a:t>36,84%</a:t>
                      </a:r>
                      <a:endParaRPr lang="ru-RU" sz="1600" b="0" i="0" u="none" strike="noStrike" kern="1200" dirty="0">
                        <a:solidFill>
                          <a:srgbClr val="000000"/>
                        </a:solidFill>
                        <a:effectLst/>
                        <a:latin typeface="Times New Roman"/>
                        <a:ea typeface="+mn-ea"/>
                        <a:cs typeface="+mn-cs"/>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600" b="0" i="0" u="none" strike="noStrike" kern="1200" dirty="0" smtClean="0">
                          <a:solidFill>
                            <a:srgbClr val="000000"/>
                          </a:solidFill>
                          <a:effectLst/>
                          <a:latin typeface="Times New Roman"/>
                          <a:ea typeface="+mn-ea"/>
                          <a:cs typeface="+mn-cs"/>
                        </a:rPr>
                        <a:t>38,6%</a:t>
                      </a:r>
                      <a:endParaRPr lang="ru-RU" sz="1600" b="0" i="0" u="none" strike="noStrike" kern="1200" dirty="0">
                        <a:solidFill>
                          <a:srgbClr val="000000"/>
                        </a:solidFill>
                        <a:effectLst/>
                        <a:latin typeface="Times New Roman"/>
                        <a:ea typeface="+mn-ea"/>
                        <a:cs typeface="+mn-cs"/>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816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dirty="0">
                          <a:ln>
                            <a:noFill/>
                          </a:ln>
                          <a:solidFill>
                            <a:schemeClr val="tx1"/>
                          </a:solidFill>
                          <a:effectLst/>
                          <a:latin typeface="Times New Roman" pitchFamily="18" charset="0"/>
                          <a:cs typeface="Times New Roman" pitchFamily="18" charset="0"/>
                        </a:rPr>
                        <a:t>3 класс</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600" b="0" i="0" u="none" strike="noStrike" dirty="0" smtClean="0">
                          <a:solidFill>
                            <a:srgbClr val="000000"/>
                          </a:solidFill>
                          <a:effectLst/>
                          <a:latin typeface="Times New Roman"/>
                        </a:rPr>
                        <a:t>32</a:t>
                      </a:r>
                      <a:r>
                        <a:rPr lang="ru-RU" sz="1600" b="0" i="0" u="none" strike="noStrike" dirty="0" smtClean="0">
                          <a:solidFill>
                            <a:srgbClr val="000000"/>
                          </a:solidFill>
                          <a:effectLst/>
                          <a:latin typeface="Times New Roman"/>
                        </a:rPr>
                        <a:t>,84%</a:t>
                      </a:r>
                      <a:endParaRPr lang="ru-RU" sz="1600" b="0"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39,71%</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42,03%</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42,03%</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42,03%</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816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dirty="0">
                          <a:ln>
                            <a:noFill/>
                          </a:ln>
                          <a:solidFill>
                            <a:schemeClr val="tx1"/>
                          </a:solidFill>
                          <a:effectLst/>
                          <a:latin typeface="Times New Roman" pitchFamily="18" charset="0"/>
                          <a:cs typeface="Times New Roman" pitchFamily="18" charset="0"/>
                        </a:rPr>
                        <a:t>4 класс</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ru-RU" sz="1600" b="0" i="0" u="none" strike="noStrike" dirty="0" smtClean="0">
                          <a:solidFill>
                            <a:srgbClr val="000000"/>
                          </a:solidFill>
                          <a:effectLst/>
                          <a:latin typeface="Times New Roman"/>
                        </a:rPr>
                        <a:t>40,28%</a:t>
                      </a:r>
                      <a:endParaRPr lang="ru-RU" sz="1600" b="0"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42,86%</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47,89%</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46,48%</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47,89%</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58788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dirty="0">
                          <a:ln>
                            <a:noFill/>
                          </a:ln>
                          <a:solidFill>
                            <a:schemeClr val="tx1"/>
                          </a:solidFill>
                          <a:effectLst/>
                          <a:latin typeface="Times New Roman" pitchFamily="18" charset="0"/>
                          <a:cs typeface="Times New Roman" pitchFamily="18" charset="0"/>
                        </a:rPr>
                        <a:t>1-4 классы</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ru-RU" sz="1600" b="1" i="0" u="none" strike="noStrike" dirty="0" smtClean="0">
                          <a:solidFill>
                            <a:srgbClr val="000000"/>
                          </a:solidFill>
                          <a:effectLst/>
                          <a:latin typeface="Times New Roman"/>
                        </a:rPr>
                        <a:t>33,67%</a:t>
                      </a:r>
                      <a:endParaRPr lang="ru-RU" sz="1600" b="1"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en-US" sz="1600" b="1" i="0" u="none" strike="noStrike" kern="1200" dirty="0" smtClean="0">
                          <a:solidFill>
                            <a:srgbClr val="000000"/>
                          </a:solidFill>
                          <a:effectLst/>
                          <a:latin typeface="Times New Roman"/>
                          <a:ea typeface="+mn-ea"/>
                          <a:cs typeface="+mn-cs"/>
                        </a:rPr>
                        <a:t>3</a:t>
                      </a:r>
                      <a:r>
                        <a:rPr lang="ru-RU" sz="1600" b="1" i="0" u="none" strike="noStrike" kern="1200" dirty="0" smtClean="0">
                          <a:solidFill>
                            <a:srgbClr val="000000"/>
                          </a:solidFill>
                          <a:effectLst/>
                          <a:latin typeface="Times New Roman"/>
                          <a:ea typeface="+mn-ea"/>
                          <a:cs typeface="+mn-cs"/>
                        </a:rPr>
                        <a:t>8,97%</a:t>
                      </a:r>
                      <a:endParaRPr lang="ru-RU" sz="1600" b="1"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1" i="0" u="none" strike="noStrike" kern="1200" dirty="0" smtClean="0">
                          <a:solidFill>
                            <a:srgbClr val="000000"/>
                          </a:solidFill>
                          <a:effectLst/>
                          <a:latin typeface="Times New Roman"/>
                          <a:ea typeface="+mn-ea"/>
                          <a:cs typeface="+mn-cs"/>
                        </a:rPr>
                        <a:t>42,64%</a:t>
                      </a:r>
                      <a:endParaRPr lang="ru-RU" sz="1600" b="1"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1" i="0" u="none" strike="noStrike" kern="1200" dirty="0" smtClean="0">
                          <a:solidFill>
                            <a:srgbClr val="000000"/>
                          </a:solidFill>
                          <a:effectLst/>
                          <a:latin typeface="Times New Roman"/>
                          <a:ea typeface="+mn-ea"/>
                          <a:cs typeface="+mn-cs"/>
                        </a:rPr>
                        <a:t>42,13%</a:t>
                      </a:r>
                      <a:endParaRPr lang="ru-RU" sz="1600" b="1"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1" i="0" u="none" strike="noStrike" kern="1200" dirty="0" smtClean="0">
                          <a:solidFill>
                            <a:srgbClr val="000000"/>
                          </a:solidFill>
                          <a:effectLst/>
                          <a:latin typeface="Times New Roman"/>
                          <a:ea typeface="+mn-ea"/>
                          <a:cs typeface="+mn-cs"/>
                        </a:rPr>
                        <a:t>43,15%</a:t>
                      </a:r>
                      <a:endParaRPr lang="ru-RU" sz="1600" b="1"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816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dirty="0">
                          <a:ln>
                            <a:noFill/>
                          </a:ln>
                          <a:solidFill>
                            <a:schemeClr val="tx1"/>
                          </a:solidFill>
                          <a:effectLst/>
                          <a:latin typeface="Times New Roman" pitchFamily="18" charset="0"/>
                          <a:cs typeface="Times New Roman" pitchFamily="18" charset="0"/>
                        </a:rPr>
                        <a:t>5 класс</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ru-RU" sz="1600" b="0" i="0" u="none" strike="noStrike" dirty="0" smtClean="0">
                          <a:solidFill>
                            <a:srgbClr val="000000"/>
                          </a:solidFill>
                          <a:effectLst/>
                          <a:latin typeface="Times New Roman"/>
                        </a:rPr>
                        <a:t>38,81%</a:t>
                      </a:r>
                      <a:endParaRPr lang="ru-RU" sz="1600" b="0"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38,81%</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46,15%</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47,69%</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47,69%</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2816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dirty="0">
                          <a:ln>
                            <a:noFill/>
                          </a:ln>
                          <a:solidFill>
                            <a:schemeClr val="tx1"/>
                          </a:solidFill>
                          <a:effectLst/>
                          <a:latin typeface="Times New Roman" pitchFamily="18" charset="0"/>
                          <a:cs typeface="Times New Roman" pitchFamily="18" charset="0"/>
                        </a:rPr>
                        <a:t>6 класс</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ru-RU" sz="1600" b="0" i="0" u="none" strike="noStrike" dirty="0" smtClean="0">
                          <a:solidFill>
                            <a:srgbClr val="000000"/>
                          </a:solidFill>
                          <a:effectLst/>
                          <a:latin typeface="Times New Roman"/>
                        </a:rPr>
                        <a:t>40,26%</a:t>
                      </a:r>
                      <a:endParaRPr lang="ru-RU" sz="1600" b="0"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45,45%</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51,95%</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51,28%</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52,56%</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816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7 класс</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ru-RU" sz="1600" b="0" i="0" u="none" strike="noStrike" dirty="0" smtClean="0">
                          <a:solidFill>
                            <a:srgbClr val="000000"/>
                          </a:solidFill>
                          <a:effectLst/>
                          <a:latin typeface="Times New Roman"/>
                        </a:rPr>
                        <a:t>25%</a:t>
                      </a:r>
                      <a:endParaRPr lang="ru-RU" sz="1600" b="0"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25,64%</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28,57%</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27,63%</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28,95%</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2816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dirty="0">
                          <a:ln>
                            <a:noFill/>
                          </a:ln>
                          <a:solidFill>
                            <a:schemeClr val="tx1"/>
                          </a:solidFill>
                          <a:effectLst/>
                          <a:latin typeface="Times New Roman" pitchFamily="18" charset="0"/>
                          <a:cs typeface="Times New Roman" pitchFamily="18" charset="0"/>
                        </a:rPr>
                        <a:t>8 класс</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ru-RU" sz="1600" b="0" i="0" u="none" strike="noStrike" dirty="0" smtClean="0">
                          <a:solidFill>
                            <a:srgbClr val="000000"/>
                          </a:solidFill>
                          <a:effectLst/>
                          <a:latin typeface="Times New Roman"/>
                        </a:rPr>
                        <a:t>32,89%</a:t>
                      </a:r>
                      <a:endParaRPr lang="ru-RU" sz="1600" b="0"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37,33%</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39,47%</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37,66%</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41,56%</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2816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dirty="0">
                          <a:ln>
                            <a:noFill/>
                          </a:ln>
                          <a:solidFill>
                            <a:schemeClr val="tx1"/>
                          </a:solidFill>
                          <a:effectLst/>
                          <a:latin typeface="Times New Roman" pitchFamily="18" charset="0"/>
                          <a:cs typeface="Times New Roman" pitchFamily="18" charset="0"/>
                        </a:rPr>
                        <a:t>9 класс</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ru-RU" sz="1600" b="0" i="0" u="none" strike="noStrike" dirty="0" smtClean="0">
                          <a:solidFill>
                            <a:srgbClr val="000000"/>
                          </a:solidFill>
                          <a:effectLst/>
                          <a:latin typeface="Times New Roman"/>
                        </a:rPr>
                        <a:t>18,37%</a:t>
                      </a:r>
                      <a:endParaRPr lang="ru-RU" sz="1600" b="0"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22%</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25,53%</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24,44%</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0" i="0" u="none" strike="noStrike" kern="1200" dirty="0" smtClean="0">
                          <a:solidFill>
                            <a:srgbClr val="000000"/>
                          </a:solidFill>
                          <a:effectLst/>
                          <a:latin typeface="Times New Roman"/>
                          <a:ea typeface="+mn-ea"/>
                          <a:cs typeface="+mn-cs"/>
                        </a:rPr>
                        <a:t>26,67%</a:t>
                      </a:r>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r h="58788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dirty="0">
                          <a:ln>
                            <a:noFill/>
                          </a:ln>
                          <a:solidFill>
                            <a:schemeClr val="tx1"/>
                          </a:solidFill>
                          <a:effectLst/>
                          <a:latin typeface="Times New Roman" pitchFamily="18" charset="0"/>
                          <a:cs typeface="Times New Roman" pitchFamily="18" charset="0"/>
                        </a:rPr>
                        <a:t>5-9 классы</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US" sz="1600" b="1" i="0" u="none" strike="noStrike" dirty="0" smtClean="0">
                          <a:solidFill>
                            <a:srgbClr val="000000"/>
                          </a:solidFill>
                          <a:effectLst/>
                          <a:latin typeface="Times New Roman"/>
                        </a:rPr>
                        <a:t>3</a:t>
                      </a:r>
                      <a:r>
                        <a:rPr lang="ru-RU" sz="1600" b="1" i="0" u="none" strike="noStrike" dirty="0" smtClean="0">
                          <a:solidFill>
                            <a:srgbClr val="000000"/>
                          </a:solidFill>
                          <a:effectLst/>
                          <a:latin typeface="Times New Roman"/>
                        </a:rPr>
                        <a:t>1,88%</a:t>
                      </a:r>
                      <a:endParaRPr lang="ru-RU" sz="1600" b="1"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1" i="0" u="none" strike="noStrike" kern="1200" dirty="0" smtClean="0">
                          <a:solidFill>
                            <a:srgbClr val="000000"/>
                          </a:solidFill>
                          <a:effectLst/>
                          <a:latin typeface="Times New Roman"/>
                          <a:ea typeface="+mn-ea"/>
                          <a:cs typeface="+mn-cs"/>
                        </a:rPr>
                        <a:t>34,58%</a:t>
                      </a:r>
                      <a:endParaRPr lang="ru-RU" sz="1600" b="1"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1" i="0" u="none" strike="noStrike" kern="1200" dirty="0" smtClean="0">
                          <a:solidFill>
                            <a:srgbClr val="000000"/>
                          </a:solidFill>
                          <a:effectLst/>
                          <a:latin typeface="Times New Roman"/>
                          <a:ea typeface="+mn-ea"/>
                          <a:cs typeface="+mn-cs"/>
                        </a:rPr>
                        <a:t>39,18%</a:t>
                      </a:r>
                      <a:endParaRPr lang="ru-RU" sz="1600" b="1"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1" i="0" u="none" strike="noStrike" kern="1200" dirty="0" smtClean="0">
                          <a:solidFill>
                            <a:srgbClr val="000000"/>
                          </a:solidFill>
                          <a:effectLst/>
                          <a:latin typeface="Times New Roman"/>
                          <a:ea typeface="+mn-ea"/>
                          <a:cs typeface="+mn-cs"/>
                        </a:rPr>
                        <a:t>38,71%</a:t>
                      </a:r>
                      <a:endParaRPr lang="ru-RU" sz="1600" b="1"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t" latinLnBrk="0" hangingPunct="1"/>
                      <a:r>
                        <a:rPr lang="ru-RU" sz="1600" b="1" i="0" u="none" strike="noStrike" kern="1200" dirty="0" smtClean="0">
                          <a:solidFill>
                            <a:srgbClr val="000000"/>
                          </a:solidFill>
                          <a:effectLst/>
                          <a:latin typeface="Times New Roman"/>
                          <a:ea typeface="+mn-ea"/>
                          <a:cs typeface="+mn-cs"/>
                        </a:rPr>
                        <a:t>40,47%</a:t>
                      </a:r>
                      <a:endParaRPr lang="ru-RU" sz="1600" b="1"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2"/>
                  </a:ext>
                </a:extLst>
              </a:tr>
              <a:tr h="80804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Всего по </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школе</a:t>
                      </a:r>
                    </a:p>
                  </a:txBody>
                  <a:tcPr marL="68580" marR="68580" marT="0" marB="0"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ru-RU" sz="1600" b="1" i="0" u="none" strike="noStrike" dirty="0" smtClean="0">
                          <a:solidFill>
                            <a:srgbClr val="000000"/>
                          </a:solidFill>
                          <a:effectLst/>
                          <a:latin typeface="Times New Roman"/>
                        </a:rPr>
                        <a:t>32,53%</a:t>
                      </a:r>
                      <a:endParaRPr lang="ru-RU" sz="1600" b="1"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endParaRPr lang="ru-RU" sz="1600" b="0" i="0" u="none" strike="noStrike" kern="1200" dirty="0">
                        <a:solidFill>
                          <a:srgbClr val="000000"/>
                        </a:solidFill>
                        <a:effectLst/>
                        <a:latin typeface="Times New Roman"/>
                        <a:ea typeface="+mn-ea"/>
                        <a:cs typeface="+mn-cs"/>
                      </a:endParaRPr>
                    </a:p>
                    <a:p>
                      <a:pPr marL="0" algn="ctr" defTabSz="914400" rtl="0" eaLnBrk="1" fontAlgn="ctr" latinLnBrk="0" hangingPunct="1"/>
                      <a:r>
                        <a:rPr lang="ru-RU" sz="1600" b="1" i="0" u="none" strike="noStrike" kern="1200" dirty="0" smtClean="0">
                          <a:solidFill>
                            <a:srgbClr val="000000"/>
                          </a:solidFill>
                          <a:effectLst/>
                          <a:latin typeface="Times New Roman"/>
                          <a:ea typeface="+mn-ea"/>
                          <a:cs typeface="+mn-cs"/>
                        </a:rPr>
                        <a:t>36,16%</a:t>
                      </a:r>
                      <a:endParaRPr lang="ru-RU" sz="1600" b="1" i="0" u="none" strike="noStrike" kern="1200" dirty="0">
                        <a:solidFill>
                          <a:srgbClr val="000000"/>
                        </a:solidFill>
                        <a:effectLst/>
                        <a:latin typeface="Times New Roman"/>
                        <a:ea typeface="+mn-ea"/>
                        <a:cs typeface="+mn-cs"/>
                      </a:endParaRPr>
                    </a:p>
                    <a:p>
                      <a:pPr marL="0" algn="ctr" defTabSz="914400" rtl="0" eaLnBrk="1" fontAlgn="ctr" latinLnBrk="0" hangingPunct="1"/>
                      <a:endParaRPr lang="ru-RU" sz="1600" b="0"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600" b="1" i="0" u="none" strike="noStrike" kern="1200" dirty="0" smtClean="0">
                          <a:solidFill>
                            <a:srgbClr val="000000"/>
                          </a:solidFill>
                          <a:effectLst/>
                          <a:latin typeface="Times New Roman"/>
                          <a:ea typeface="+mn-ea"/>
                          <a:cs typeface="+mn-cs"/>
                        </a:rPr>
                        <a:t>40,45%</a:t>
                      </a:r>
                      <a:endParaRPr lang="ru-RU" sz="1600" b="1"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600" b="1" i="0" u="none" strike="noStrike" kern="1200" dirty="0" smtClean="0">
                          <a:solidFill>
                            <a:srgbClr val="000000"/>
                          </a:solidFill>
                          <a:effectLst/>
                          <a:latin typeface="Times New Roman"/>
                          <a:ea typeface="+mn-ea"/>
                          <a:cs typeface="+mn-cs"/>
                        </a:rPr>
                        <a:t>39,96%</a:t>
                      </a:r>
                      <a:endParaRPr lang="ru-RU" sz="1600" b="1"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600" b="1" i="0" u="none" strike="noStrike" kern="1200" dirty="0" smtClean="0">
                          <a:solidFill>
                            <a:srgbClr val="000000"/>
                          </a:solidFill>
                          <a:effectLst/>
                          <a:latin typeface="Times New Roman"/>
                          <a:ea typeface="+mn-ea"/>
                          <a:cs typeface="+mn-cs"/>
                        </a:rPr>
                        <a:t>41,45%</a:t>
                      </a:r>
                      <a:endParaRPr lang="ru-RU" sz="1600" b="1" i="0" u="none" strike="noStrike" kern="1200" dirty="0">
                        <a:solidFill>
                          <a:srgbClr val="000000"/>
                        </a:solidFill>
                        <a:effectLst/>
                        <a:latin typeface="Times New Roman"/>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3"/>
                  </a:ext>
                </a:extLst>
              </a:tr>
            </a:tbl>
          </a:graphicData>
        </a:graphic>
      </p:graphicFrame>
      <p:sp>
        <p:nvSpPr>
          <p:cNvPr id="2" name="Прямоугольник 1"/>
          <p:cNvSpPr/>
          <p:nvPr/>
        </p:nvSpPr>
        <p:spPr>
          <a:xfrm>
            <a:off x="611560" y="260648"/>
            <a:ext cx="8280920" cy="1015663"/>
          </a:xfrm>
          <a:prstGeom prst="rect">
            <a:avLst/>
          </a:prstGeom>
        </p:spPr>
        <p:txBody>
          <a:bodyPr wrap="square">
            <a:spAutoFit/>
          </a:bodyPr>
          <a:lstStyle/>
          <a:p>
            <a:pPr lvl="0" algn="ctr"/>
            <a:r>
              <a:rPr lang="ru-RU" sz="2000" b="1" i="1" dirty="0">
                <a:solidFill>
                  <a:srgbClr val="000000"/>
                </a:solidFill>
                <a:cs typeface="Times New Roman" pitchFamily="18" charset="0"/>
              </a:rPr>
              <a:t>Результаты обученности и уровня сформированности качества знаний учащихся по классам и по школе  за </a:t>
            </a:r>
          </a:p>
          <a:p>
            <a:pPr lvl="0" algn="ctr"/>
            <a:r>
              <a:rPr lang="en-US" sz="2000" b="1" i="1" dirty="0">
                <a:solidFill>
                  <a:srgbClr val="000000"/>
                </a:solidFill>
                <a:cs typeface="Times New Roman" pitchFamily="18" charset="0"/>
              </a:rPr>
              <a:t>1,2,3</a:t>
            </a:r>
            <a:r>
              <a:rPr lang="ru-RU" sz="2000" b="1" i="1" dirty="0">
                <a:solidFill>
                  <a:srgbClr val="000000"/>
                </a:solidFill>
                <a:cs typeface="Times New Roman" pitchFamily="18" charset="0"/>
              </a:rPr>
              <a:t>,4</a:t>
            </a:r>
            <a:r>
              <a:rPr lang="en-US" sz="2000" b="1" i="1" dirty="0">
                <a:solidFill>
                  <a:srgbClr val="000000"/>
                </a:solidFill>
                <a:cs typeface="Times New Roman" pitchFamily="18" charset="0"/>
              </a:rPr>
              <a:t> </a:t>
            </a:r>
            <a:r>
              <a:rPr lang="ru-RU" sz="2000" b="1" i="1" dirty="0">
                <a:solidFill>
                  <a:srgbClr val="000000"/>
                </a:solidFill>
                <a:cs typeface="Times New Roman" pitchFamily="18" charset="0"/>
              </a:rPr>
              <a:t>- </a:t>
            </a:r>
            <a:r>
              <a:rPr lang="kk-KZ" sz="2000" b="1" i="1" dirty="0">
                <a:solidFill>
                  <a:srgbClr val="000000"/>
                </a:solidFill>
                <a:cs typeface="Times New Roman" pitchFamily="18" charset="0"/>
              </a:rPr>
              <a:t>четверти</a:t>
            </a:r>
            <a:r>
              <a:rPr lang="ru-RU" sz="2000" b="1" i="1" dirty="0">
                <a:solidFill>
                  <a:srgbClr val="000000"/>
                </a:solidFill>
                <a:cs typeface="Times New Roman" pitchFamily="18" charset="0"/>
              </a:rPr>
              <a:t> и </a:t>
            </a:r>
            <a:r>
              <a:rPr lang="ru-RU" sz="2000" b="1" i="1" dirty="0" smtClean="0">
                <a:solidFill>
                  <a:srgbClr val="000000"/>
                </a:solidFill>
                <a:cs typeface="Times New Roman" pitchFamily="18" charset="0"/>
              </a:rPr>
              <a:t>202</a:t>
            </a:r>
            <a:r>
              <a:rPr lang="en-US" sz="2000" b="1" i="1" dirty="0" smtClean="0">
                <a:solidFill>
                  <a:srgbClr val="000000"/>
                </a:solidFill>
                <a:cs typeface="Times New Roman" pitchFamily="18" charset="0"/>
              </a:rPr>
              <a:t>2</a:t>
            </a:r>
            <a:r>
              <a:rPr lang="ru-RU" sz="2000" b="1" i="1" dirty="0" smtClean="0">
                <a:solidFill>
                  <a:srgbClr val="000000"/>
                </a:solidFill>
                <a:cs typeface="Times New Roman" pitchFamily="18" charset="0"/>
              </a:rPr>
              <a:t>-202</a:t>
            </a:r>
            <a:r>
              <a:rPr lang="en-US" sz="2000" b="1" i="1" dirty="0" smtClean="0">
                <a:solidFill>
                  <a:srgbClr val="000000"/>
                </a:solidFill>
                <a:cs typeface="Times New Roman" pitchFamily="18" charset="0"/>
              </a:rPr>
              <a:t>3</a:t>
            </a:r>
            <a:r>
              <a:rPr lang="ru-RU" sz="2000" b="1" i="1" dirty="0" smtClean="0">
                <a:solidFill>
                  <a:srgbClr val="000000"/>
                </a:solidFill>
                <a:cs typeface="Times New Roman" pitchFamily="18" charset="0"/>
              </a:rPr>
              <a:t> </a:t>
            </a:r>
            <a:r>
              <a:rPr lang="ru-RU" sz="2000" b="1" i="1" dirty="0">
                <a:solidFill>
                  <a:srgbClr val="000000"/>
                </a:solidFill>
                <a:cs typeface="Times New Roman" pitchFamily="18" charset="0"/>
              </a:rPr>
              <a:t>учебный год</a:t>
            </a:r>
            <a:endParaRPr lang="ru-RU" sz="2000" b="1" i="1" dirty="0">
              <a:solidFill>
                <a:prstClr val="black"/>
              </a:solidFill>
              <a:cs typeface="Times New Roman" pitchFamily="18" charset="0"/>
            </a:endParaRPr>
          </a:p>
        </p:txBody>
      </p:sp>
    </p:spTree>
    <p:extLst>
      <p:ext uri="{BB962C8B-B14F-4D97-AF65-F5344CB8AC3E}">
        <p14:creationId xmlns:p14="http://schemas.microsoft.com/office/powerpoint/2010/main" xmlns="" val="221894442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BA71433-E3F9-4C48-A84D-FBDCD1183571}"/>
              </a:ext>
            </a:extLst>
          </p:cNvPr>
          <p:cNvSpPr txBox="1"/>
          <p:nvPr/>
        </p:nvSpPr>
        <p:spPr>
          <a:xfrm>
            <a:off x="1000100" y="1953230"/>
            <a:ext cx="7358114" cy="2308324"/>
          </a:xfrm>
          <a:prstGeom prst="rect">
            <a:avLst/>
          </a:prstGeom>
          <a:noFill/>
        </p:spPr>
        <p:txBody>
          <a:bodyPr wrap="square">
            <a:spAutoFit/>
          </a:bodyPr>
          <a:lstStyle/>
          <a:p>
            <a:pPr algn="ctr" eaLnBrk="1" hangingPunct="1"/>
            <a:r>
              <a:rPr lang="ru-RU" sz="3600" b="1" dirty="0" smtClean="0">
                <a:solidFill>
                  <a:srgbClr val="0000FF"/>
                </a:solidFill>
              </a:rPr>
              <a:t>РЕКОМЕНДАЦИИ ДЛЯ УЧИТЕЛЯ ПО ПОВЫШЕНИЮ КАЧЕСТВА ОБУЧЕННОСТИ УЧАЩИХСЯ</a:t>
            </a:r>
            <a:endParaRPr lang="ru-RU" sz="3600" b="1" dirty="0">
              <a:solidFill>
                <a:srgbClr val="0000FF"/>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428604"/>
            <a:ext cx="7929618" cy="646331"/>
          </a:xfrm>
          <a:prstGeom prst="rect">
            <a:avLst/>
          </a:prstGeom>
        </p:spPr>
        <p:txBody>
          <a:bodyPr wrap="square">
            <a:spAutoFit/>
          </a:bodyPr>
          <a:lstStyle/>
          <a:p>
            <a:pPr algn="ctr"/>
            <a:r>
              <a:rPr lang="ru-RU" b="1" dirty="0" smtClean="0">
                <a:solidFill>
                  <a:srgbClr val="0000FF"/>
                </a:solidFill>
              </a:rPr>
              <a:t>Программа работы учителя с «резервом» учащихся может быть представлена следующим перечнем действий:</a:t>
            </a:r>
            <a:endParaRPr lang="ru-RU" dirty="0">
              <a:solidFill>
                <a:srgbClr val="0000FF"/>
              </a:solidFill>
            </a:endParaRPr>
          </a:p>
        </p:txBody>
      </p:sp>
      <p:sp>
        <p:nvSpPr>
          <p:cNvPr id="4" name="Прямоугольник 3"/>
          <p:cNvSpPr/>
          <p:nvPr/>
        </p:nvSpPr>
        <p:spPr>
          <a:xfrm>
            <a:off x="428596" y="1071546"/>
            <a:ext cx="8286808" cy="5278368"/>
          </a:xfrm>
          <a:prstGeom prst="rect">
            <a:avLst/>
          </a:prstGeom>
        </p:spPr>
        <p:txBody>
          <a:bodyPr wrap="square">
            <a:spAutoFit/>
          </a:bodyPr>
          <a:lstStyle/>
          <a:p>
            <a:r>
              <a:rPr lang="ru-RU" dirty="0" smtClean="0">
                <a:latin typeface="Times New Roman" pitchFamily="18" charset="0"/>
                <a:cs typeface="Times New Roman" pitchFamily="18" charset="0"/>
              </a:rPr>
              <a:t>1. Учитель должен систематически анализировать учебные возможности ученика. Для этого необходимы беседы с классным руководителем, психологом, личные наблюдения</a:t>
            </a:r>
            <a:r>
              <a:rPr lang="ru-RU"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2. Необходимо проанализировать отметки по смежным предметам. Возможность использовать новые формы и методы работы с учеником появляется после посещения уроков у своих коллег с целью изучения личности и способностей ученика</a:t>
            </a:r>
            <a:r>
              <a:rPr lang="ru-RU"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3. Вести целенаправленную работу по формированию мотивации и умений учиться. Особенно важно учить умению самостоятельно формулировать задачи для себя и контролировать свою деятельность</a:t>
            </a:r>
            <a:r>
              <a:rPr lang="ru-RU"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4. Разработать индивидуальные задания, для выполнения которых ученик должен поработать с книгой и справочной литературой; разработать различные планы ответов на самые разнообразные вопросы, творческие и специальные домашние задания: сочинения, рефераты, наблюдения, доклады. Такие задания должны отличаться от обычных своей расчлененностью, переходом от простой репродукции к творческой работе</a:t>
            </a:r>
            <a:r>
              <a:rPr lang="ru-RU"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Задание, имеющее элемент творчества, может быть расчленено на ряд относительно простых, и в их решении может принять участие каждый ученик</a:t>
            </a:r>
            <a:r>
              <a:rPr lang="ru-RU" dirty="0" smtClean="0">
                <a:latin typeface="Times New Roman" pitchFamily="18" charset="0"/>
                <a:cs typeface="Times New Roman" pitchFamily="18" charset="0"/>
              </a:rPr>
              <a:t>.</a:t>
            </a: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endParaRPr lang="ru-RU" sz="1300" dirty="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500042"/>
            <a:ext cx="8072494" cy="5909310"/>
          </a:xfrm>
          <a:prstGeom prst="rect">
            <a:avLst/>
          </a:prstGeom>
        </p:spPr>
        <p:txBody>
          <a:bodyPr wrap="square">
            <a:spAutoFit/>
          </a:bodyPr>
          <a:lstStyle/>
          <a:p>
            <a:r>
              <a:rPr lang="ru-RU" dirty="0" smtClean="0">
                <a:latin typeface="Times New Roman" pitchFamily="18" charset="0"/>
                <a:cs typeface="Times New Roman" pitchFamily="18" charset="0"/>
              </a:rPr>
              <a:t>5. При использовании фронтальных форм организации учебной работы на уроке необходимо уделять наибольшее внимание «резерву» класса, это дает возможность максимально использовать достоинства ученика. Таким образом, при фронтальной работе ученик может активно слушать, высказывать свое мнение, сравнивать его с мнением товарищей, быстро дополнять, найти свои ошибки</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6. Одним из путей повышения качества успеваемости является организация взаимопомощи в классе. При организации такой работы необходимо использовать «резерв» класса, назначая консультантов из числа таких учащихся</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7. Наибольший эффект повышения качества знаний учащихся дает процесс внедрения проблемного обучения. Проблемное обучение способствует усвоению прочных знаний и умений. Учитель должен научить определять и решать проблему. Для этого учитель учит анализировать ситуацию, искать возможные пути их решения. Такой подход в обучении дает возможность развить мыслительную творческую деятельность ученика, активизирует его</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8. При завершении любого этапа в работе по повышению качества знаний ученика учитель анализирует результат, ведет коррекционную работу и определяет задачи для дальнейшей деятельности.</a:t>
            </a:r>
            <a:endParaRPr lang="ru-RU"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428604"/>
            <a:ext cx="7858180" cy="369332"/>
          </a:xfrm>
          <a:prstGeom prst="rect">
            <a:avLst/>
          </a:prstGeom>
        </p:spPr>
        <p:txBody>
          <a:bodyPr wrap="square">
            <a:spAutoFit/>
          </a:bodyPr>
          <a:lstStyle/>
          <a:p>
            <a:r>
              <a:rPr lang="ru-RU" b="1" dirty="0" smtClean="0">
                <a:solidFill>
                  <a:srgbClr val="0000FF"/>
                </a:solidFill>
              </a:rPr>
              <a:t>Программа работы учителя со слабоуспевающими учащимися</a:t>
            </a:r>
            <a:endParaRPr lang="ru-RU" dirty="0">
              <a:solidFill>
                <a:srgbClr val="0000FF"/>
              </a:solidFill>
            </a:endParaRPr>
          </a:p>
        </p:txBody>
      </p:sp>
      <p:sp>
        <p:nvSpPr>
          <p:cNvPr id="1026" name="Rectangle 2"/>
          <p:cNvSpPr>
            <a:spLocks noChangeArrowheads="1"/>
          </p:cNvSpPr>
          <p:nvPr/>
        </p:nvSpPr>
        <p:spPr bwMode="auto">
          <a:xfrm>
            <a:off x="500034" y="857232"/>
            <a:ext cx="8072494"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Вести целенаправленную работу по формированию мотивации и умения учиться:</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расширить фонд действенных знаний;</a:t>
            </a:r>
            <a:b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отрабатывать каждый из видов, уровней и этапов усвоения знаний;</a:t>
            </a:r>
            <a:b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формировать у учащихся понимание целей и задач, их активное принятие для себя; </a:t>
            </a:r>
            <a:b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самостоятельную постановку целей и задач учащимися, их формулирование;</a:t>
            </a:r>
            <a:b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формировать у учащихся умение выполнять отдельные учебные действия и их последовательность;</a:t>
            </a:r>
            <a:b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обучать приемам самоконтроля и адекватной самооценки;</a:t>
            </a:r>
            <a:b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 формировать умения осознавать свои мотивы в учебной работе.</a:t>
            </a:r>
            <a:r>
              <a:rPr kumimoji="0" lang="ru-RU"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500034" y="571480"/>
            <a:ext cx="821537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формировании мотивации при коррекционной работе необходимо учитывать следующие направления:</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восстановление положительного отношения к учению;</a:t>
            </a: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поддерживать их уверенность в успехе;</a:t>
            </a: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подкреплять даже маленькие удачи;</a:t>
            </a: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создавать условия для положительных переживаний успеха;</a:t>
            </a: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часто спрашивать, терпеливо выслушивать.</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57158" y="142852"/>
            <a:ext cx="800105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tabLst/>
            </a:pPr>
            <a:r>
              <a:rPr kumimoji="0" lang="ru-RU" sz="2400" b="1" i="0" u="none" strike="noStrike" cap="none" normalizeH="0" baseline="0" dirty="0" smtClean="0">
                <a:ln>
                  <a:noFill/>
                </a:ln>
                <a:effectLst/>
                <a:latin typeface="Times New Roman" pitchFamily="18" charset="0"/>
                <a:ea typeface="Times New Roman" pitchFamily="18" charset="0"/>
                <a:cs typeface="Times New Roman" pitchFamily="18" charset="0"/>
              </a:rPr>
              <a:t>Определить </a:t>
            </a:r>
            <a:r>
              <a:rPr lang="ru-RU" sz="2400" b="1" dirty="0" smtClean="0">
                <a:latin typeface="Times New Roman" pitchFamily="18" charset="0"/>
                <a:ea typeface="Times New Roman" pitchFamily="18" charset="0"/>
                <a:cs typeface="Times New Roman" pitchFamily="18" charset="0"/>
              </a:rPr>
              <a:t>и </a:t>
            </a:r>
            <a:r>
              <a:rPr lang="ru-RU" sz="2400" b="1" dirty="0" smtClean="0">
                <a:latin typeface="Times New Roman" pitchFamily="18" charset="0"/>
                <a:ea typeface="Times New Roman" pitchFamily="18" charset="0"/>
                <a:cs typeface="Times New Roman" pitchFamily="18" charset="0"/>
              </a:rPr>
              <a:t>п</a:t>
            </a:r>
            <a:r>
              <a:rPr kumimoji="0" lang="ru-RU" sz="2400" b="1" i="0" u="none" strike="noStrike" cap="none" normalizeH="0" baseline="0" dirty="0" smtClean="0">
                <a:ln>
                  <a:noFill/>
                </a:ln>
                <a:effectLst/>
                <a:latin typeface="Times New Roman" pitchFamily="18" charset="0"/>
                <a:ea typeface="Times New Roman" pitchFamily="18" charset="0"/>
                <a:cs typeface="Times New Roman" pitchFamily="18" charset="0"/>
              </a:rPr>
              <a:t>ровести индивидуальные самостоятельные работы, анализ которых показывает учебные возможности ученика.</a:t>
            </a:r>
            <a:endParaRPr kumimoji="0" lang="ru-RU" sz="2400" b="1" i="0" u="none" strike="noStrike" cap="none" normalizeH="0" baseline="0" dirty="0" smtClean="0">
              <a:ln>
                <a:noFill/>
              </a:ln>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26" name="Rectangle 2"/>
          <p:cNvSpPr>
            <a:spLocks noChangeArrowheads="1"/>
          </p:cNvSpPr>
          <p:nvPr/>
        </p:nvSpPr>
        <p:spPr bwMode="auto">
          <a:xfrm>
            <a:off x="500034" y="1410355"/>
            <a:ext cx="8001056"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способность к запоминанию;</a:t>
            </a: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способность к мышлению;</a:t>
            </a: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наличие определенных знаний, умений, навыков, полученных ранее;</a:t>
            </a: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наличие совокупности мотивов учения;</a:t>
            </a: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разнообразные влияния на ученика в школе (учителей, одноклассников, различных факторов);</a:t>
            </a: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влияние среды и семьи;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3428</TotalTime>
  <Words>872</Words>
  <Application>Microsoft Office PowerPoint</Application>
  <PresentationFormat>Экран (4:3)</PresentationFormat>
  <Paragraphs>207</Paragraphs>
  <Slides>11</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Татьяна Владимировна</dc:creator>
  <cp:lastModifiedBy>Пользователь Windows</cp:lastModifiedBy>
  <cp:revision>427</cp:revision>
  <dcterms:created xsi:type="dcterms:W3CDTF">2012-07-22T08:44:34Z</dcterms:created>
  <dcterms:modified xsi:type="dcterms:W3CDTF">2023-08-28T06:54:16Z</dcterms:modified>
</cp:coreProperties>
</file>