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2" r:id="rId5"/>
    <p:sldId id="271" r:id="rId6"/>
    <p:sldId id="261" r:id="rId7"/>
    <p:sldId id="272" r:id="rId8"/>
    <p:sldId id="263" r:id="rId9"/>
    <p:sldId id="267" r:id="rId10"/>
    <p:sldId id="269" r:id="rId11"/>
    <p:sldId id="268" r:id="rId12"/>
    <p:sldId id="273" r:id="rId13"/>
    <p:sldId id="274" r:id="rId14"/>
    <p:sldId id="275"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70" autoAdjust="0"/>
    <p:restoredTop sz="94624" autoAdjust="0"/>
  </p:normalViewPr>
  <p:slideViewPr>
    <p:cSldViewPr>
      <p:cViewPr>
        <p:scale>
          <a:sx n="64" d="100"/>
          <a:sy n="64" d="100"/>
        </p:scale>
        <p:origin x="-1548"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13.03.2020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package" Target="../embeddings/______Microsoft_Office_PowerPoint1.sldx"/><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hyperlink" Target="http://ru.sch14.kz/wp-content/uploads/2019/11/%D0%98%D0%BD%D1%84%D0%BE%D1%80%D0%BC%D0%B0%D1%86%D0%B8%D1%8F-%D0%BF%D0%BE-%D0%B0%D0%BA%D1%86%D0%B8%D0%B8-%D0%9C%D1%83%D0%B7%D0%B5%D0%B9%D0%BD%D1%8B%D0%B9-%D1%83%D0%B3%D0%BE%D0%BB%D0%BE%D0%BA.doc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971601" y="5445224"/>
            <a:ext cx="7458818" cy="1184995"/>
          </a:xfrm>
        </p:spPr>
        <p:txBody>
          <a:bodyPr>
            <a:normAutofit fontScale="92500" lnSpcReduction="10000"/>
          </a:bodyPr>
          <a:lstStyle/>
          <a:p>
            <a:pPr marL="0" indent="0" algn="ctr">
              <a:buNone/>
            </a:pPr>
            <a:r>
              <a:rPr lang="kk-KZ" b="1" dirty="0" smtClean="0">
                <a:latin typeface="Times New Roman" pitchFamily="18" charset="0"/>
                <a:cs typeface="Times New Roman" pitchFamily="18" charset="0"/>
              </a:rPr>
              <a:t>ГУ  </a:t>
            </a:r>
            <a:r>
              <a:rPr lang="kk-KZ" b="1" dirty="0">
                <a:latin typeface="Times New Roman" pitchFamily="18" charset="0"/>
                <a:cs typeface="Times New Roman" pitchFamily="18" charset="0"/>
              </a:rPr>
              <a:t>«Основная общеобразовательная школа № 14 </a:t>
            </a:r>
            <a:endParaRPr lang="en-US" b="1" dirty="0" smtClean="0">
              <a:latin typeface="Times New Roman" pitchFamily="18" charset="0"/>
              <a:cs typeface="Times New Roman" pitchFamily="18" charset="0"/>
            </a:endParaRPr>
          </a:p>
          <a:p>
            <a:pPr marL="0" indent="0" algn="ctr">
              <a:buNone/>
            </a:pPr>
            <a:r>
              <a:rPr lang="kk-KZ" b="1" dirty="0" smtClean="0">
                <a:latin typeface="Times New Roman" pitchFamily="18" charset="0"/>
                <a:cs typeface="Times New Roman" pitchFamily="18" charset="0"/>
              </a:rPr>
              <a:t>отдела</a:t>
            </a:r>
            <a:r>
              <a:rPr lang="ru-RU"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обрзования </a:t>
            </a:r>
            <a:r>
              <a:rPr lang="kk-KZ" b="1" dirty="0">
                <a:latin typeface="Times New Roman" pitchFamily="18" charset="0"/>
                <a:cs typeface="Times New Roman" pitchFamily="18" charset="0"/>
              </a:rPr>
              <a:t>акимата города Костаная»</a:t>
            </a:r>
            <a:endParaRPr lang="ru-RU" b="1" dirty="0">
              <a:latin typeface="Times New Roman" pitchFamily="18" charset="0"/>
              <a:cs typeface="Times New Roman" pitchFamily="18" charset="0"/>
            </a:endParaRPr>
          </a:p>
          <a:p>
            <a:pPr marL="0" indent="0" algn="ctr">
              <a:buNone/>
            </a:pPr>
            <a:r>
              <a:rPr lang="ru-RU" b="1" dirty="0" smtClean="0">
                <a:latin typeface="Times New Roman" pitchFamily="18" charset="0"/>
                <a:cs typeface="Times New Roman" pitchFamily="18" charset="0"/>
              </a:rPr>
              <a:t>открыт 20 марта 2010 года</a:t>
            </a:r>
            <a:endParaRPr lang="ru-RU" sz="1100" b="1" dirty="0" smtClean="0">
              <a:latin typeface="Times New Roman" pitchFamily="18" charset="0"/>
              <a:cs typeface="Times New Roman" pitchFamily="18" charset="0"/>
            </a:endParaRPr>
          </a:p>
          <a:p>
            <a:pPr marL="0" indent="0" algn="ctr">
              <a:buNone/>
            </a:pPr>
            <a:endParaRPr lang="ru-RU" dirty="0"/>
          </a:p>
        </p:txBody>
      </p:sp>
      <p:sp>
        <p:nvSpPr>
          <p:cNvPr id="3" name="Заголовок 2"/>
          <p:cNvSpPr>
            <a:spLocks noGrp="1"/>
          </p:cNvSpPr>
          <p:nvPr>
            <p:ph type="title"/>
          </p:nvPr>
        </p:nvSpPr>
        <p:spPr>
          <a:xfrm>
            <a:off x="467544" y="188640"/>
            <a:ext cx="8229600" cy="1080120"/>
          </a:xfrm>
        </p:spPr>
        <p:txBody>
          <a:bodyPr>
            <a:normAutofit fontScale="90000"/>
          </a:bodyPr>
          <a:lstStyle/>
          <a:p>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М</a:t>
            </a:r>
            <a:r>
              <a:rPr lang="kk-KZ" sz="3600" b="1" dirty="0" smtClean="0">
                <a:latin typeface="Times New Roman" pitchFamily="18" charset="0"/>
                <a:cs typeface="Times New Roman" pitchFamily="18" charset="0"/>
              </a:rPr>
              <a:t>узей</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a:t>
            </a:r>
            <a:r>
              <a:rPr lang="kk-KZ" sz="3600" b="1" dirty="0" smtClean="0">
                <a:latin typeface="Times New Roman" pitchFamily="18" charset="0"/>
                <a:cs typeface="Times New Roman" pitchFamily="18" charset="0"/>
              </a:rPr>
              <a:t>История школы</a:t>
            </a:r>
            <a:r>
              <a:rPr lang="ru-RU" sz="3600" b="1" dirty="0" smtClean="0">
                <a:latin typeface="Times New Roman" pitchFamily="18" charset="0"/>
                <a:cs typeface="Times New Roman" pitchFamily="18" charset="0"/>
              </a:rPr>
              <a:t>»</a:t>
            </a:r>
            <a:r>
              <a:rPr lang="ru-RU" sz="900" dirty="0" smtClean="0"/>
              <a:t/>
            </a:r>
            <a:br>
              <a:rPr lang="ru-RU" sz="900" dirty="0" smtClean="0"/>
            </a:br>
            <a:endParaRPr lang="ru-RU" sz="900" dirty="0"/>
          </a:p>
        </p:txBody>
      </p:sp>
      <p:pic>
        <p:nvPicPr>
          <p:cNvPr id="1026" name="Picture 2" descr="C:\Users\Ирина\Desktop\Музей. Фото\P109047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1176175"/>
            <a:ext cx="6336704" cy="434105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 name="Рисунок 4" descr="Герб ООШ №14 на документы"/>
          <p:cNvPicPr/>
          <p:nvPr/>
        </p:nvPicPr>
        <p:blipFill>
          <a:blip r:embed="rId3" cstate="print"/>
          <a:srcRect l="18427" t="3478" r="16673" b="5804"/>
          <a:stretch>
            <a:fillRect/>
          </a:stretch>
        </p:blipFill>
        <p:spPr bwMode="auto">
          <a:xfrm>
            <a:off x="7668344" y="260648"/>
            <a:ext cx="1224136" cy="1440160"/>
          </a:xfrm>
          <a:prstGeom prst="rect">
            <a:avLst/>
          </a:prstGeom>
          <a:ln>
            <a:noFill/>
          </a:ln>
          <a:effectLst>
            <a:softEdge rad="112500"/>
          </a:effectLst>
        </p:spPr>
      </p:pic>
    </p:spTree>
    <p:extLst>
      <p:ext uri="{BB962C8B-B14F-4D97-AF65-F5344CB8AC3E}">
        <p14:creationId xmlns:p14="http://schemas.microsoft.com/office/powerpoint/2010/main" xmlns="" val="4021953040"/>
      </p:ext>
    </p:extLst>
  </p:cSld>
  <p:clrMapOvr>
    <a:masterClrMapping/>
  </p:clrMapOvr>
  <p:transition spd="med" advTm="5718">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Ирина\Desktop\Музей. Фото\Новая папка (3)\P109044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388042"/>
            <a:ext cx="3960440" cy="296895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Рисунок 7" descr="C:\Users\user\Desktop\Музей фото\image2.jpeg"/>
          <p:cNvPicPr/>
          <p:nvPr/>
        </p:nvPicPr>
        <p:blipFill>
          <a:blip r:embed="rId3" cstate="print"/>
          <a:srcRect/>
          <a:stretch>
            <a:fillRect/>
          </a:stretch>
        </p:blipFill>
        <p:spPr bwMode="auto">
          <a:xfrm>
            <a:off x="251520" y="3645024"/>
            <a:ext cx="5616624" cy="3068960"/>
          </a:xfrm>
          <a:prstGeom prst="rect">
            <a:avLst/>
          </a:prstGeom>
          <a:noFill/>
          <a:ln w="9525">
            <a:noFill/>
            <a:miter lim="800000"/>
            <a:headEnd/>
            <a:tailEnd/>
          </a:ln>
        </p:spPr>
      </p:pic>
      <p:sp>
        <p:nvSpPr>
          <p:cNvPr id="9" name="Содержимое 1"/>
          <p:cNvSpPr txBox="1">
            <a:spLocks/>
          </p:cNvSpPr>
          <p:nvPr/>
        </p:nvSpPr>
        <p:spPr>
          <a:xfrm>
            <a:off x="6228184" y="3789040"/>
            <a:ext cx="2232248" cy="2520280"/>
          </a:xfrm>
          <a:prstGeom prst="rect">
            <a:avLst/>
          </a:prstGeom>
        </p:spPr>
        <p:txBody>
          <a:bodyPr vert="horz" lIns="91440" tIns="45720" rIns="91440" bIns="45720" rtlCol="0">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100000"/>
              <a:tabLst/>
              <a:defRPr/>
            </a:pPr>
            <a:endParaRPr kumimoji="0" lang="ru-RU" sz="1600" i="0" u="none" strike="noStrike" kern="120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endParaRPr>
          </a:p>
          <a:p>
            <a:pPr marL="274320" indent="-274320" algn="ctr">
              <a:spcBef>
                <a:spcPct val="20000"/>
              </a:spcBef>
              <a:buClr>
                <a:schemeClr val="accent1"/>
              </a:buClr>
              <a:buSzPct val="100000"/>
              <a:defRPr/>
            </a:pPr>
            <a:r>
              <a:rPr lang="ru-RU" sz="2800" b="1" dirty="0" smtClean="0">
                <a:solidFill>
                  <a:schemeClr val="bg2">
                    <a:lumMod val="25000"/>
                  </a:schemeClr>
                </a:solidFill>
                <a:latin typeface="Times New Roman" pitchFamily="18" charset="0"/>
                <a:cs typeface="Times New Roman" pitchFamily="18" charset="0"/>
              </a:rPr>
              <a:t>   Обзорные экскурсии               «Моя школа»</a:t>
            </a:r>
          </a:p>
          <a:p>
            <a:pPr marL="274320" marR="0" lvl="0" indent="-274320" algn="l" defTabSz="914400" rtl="0" eaLnBrk="1" fontAlgn="auto" latinLnBrk="0" hangingPunct="1">
              <a:lnSpc>
                <a:spcPct val="100000"/>
              </a:lnSpc>
              <a:spcBef>
                <a:spcPct val="20000"/>
              </a:spcBef>
              <a:spcAft>
                <a:spcPts val="0"/>
              </a:spcAft>
              <a:buClr>
                <a:schemeClr val="accent1"/>
              </a:buClr>
              <a:buSzPct val="100000"/>
              <a:tabLst/>
              <a:defRPr/>
            </a:pPr>
            <a:endParaRPr kumimoji="0" lang="ru-RU" sz="1600" i="0" u="none" strike="noStrike" kern="1200" cap="none" spc="0" normalizeH="0" baseline="0" noProof="0" dirty="0">
              <a:ln>
                <a:noFill/>
              </a:ln>
              <a:solidFill>
                <a:schemeClr val="tx2">
                  <a:lumMod val="75000"/>
                </a:schemeClr>
              </a:solidFill>
              <a:effectLst/>
              <a:uLnTx/>
              <a:uFillTx/>
              <a:latin typeface="Times New Roman" pitchFamily="18" charset="0"/>
              <a:cs typeface="Times New Roman" pitchFamily="18" charset="0"/>
            </a:endParaRPr>
          </a:p>
        </p:txBody>
      </p:sp>
      <p:pic>
        <p:nvPicPr>
          <p:cNvPr id="10" name="Picture 6" descr="C:\Users\Ирина\Desktop\Музей. Фото\Новая папка (3)\P109045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7" y="260648"/>
            <a:ext cx="4322487" cy="3240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3626892"/>
      </p:ext>
    </p:extLst>
  </p:cSld>
  <p:clrMapOvr>
    <a:masterClrMapping/>
  </p:clrMapOvr>
  <p:transition spd="med" advClick="0" advTm="5328">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descr="C:\Users\Ирина\Desktop\Музей. Фото\Новая папка (3)\P109046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2398" y="3717233"/>
            <a:ext cx="4034058" cy="302413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Рисунок 9" descr="C:\Users\user\Desktop\Музей фото\image1.jpeg"/>
          <p:cNvPicPr/>
          <p:nvPr/>
        </p:nvPicPr>
        <p:blipFill>
          <a:blip r:embed="rId3" cstate="print"/>
          <a:srcRect/>
          <a:stretch>
            <a:fillRect/>
          </a:stretch>
        </p:blipFill>
        <p:spPr bwMode="auto">
          <a:xfrm>
            <a:off x="395536" y="332656"/>
            <a:ext cx="3312368" cy="3816424"/>
          </a:xfrm>
          <a:prstGeom prst="rect">
            <a:avLst/>
          </a:prstGeom>
          <a:noFill/>
          <a:ln w="9525">
            <a:noFill/>
            <a:miter lim="800000"/>
            <a:headEnd/>
            <a:tailEnd/>
          </a:ln>
        </p:spPr>
      </p:pic>
      <p:sp>
        <p:nvSpPr>
          <p:cNvPr id="14" name="Содержимое 1"/>
          <p:cNvSpPr txBox="1">
            <a:spLocks/>
          </p:cNvSpPr>
          <p:nvPr/>
        </p:nvSpPr>
        <p:spPr>
          <a:xfrm>
            <a:off x="755576" y="4005064"/>
            <a:ext cx="3528392" cy="2520280"/>
          </a:xfrm>
          <a:prstGeom prst="rect">
            <a:avLst/>
          </a:prstGeom>
        </p:spPr>
        <p:txBody>
          <a:bodyPr vert="horz" lIns="91440" tIns="45720" rIns="91440" bIns="45720" rtlCol="0">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100000"/>
              <a:tabLst/>
              <a:defRPr/>
            </a:pPr>
            <a:endParaRPr kumimoji="0" lang="ru-RU" sz="1600" i="0" u="none" strike="noStrike" kern="120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endParaRPr>
          </a:p>
          <a:p>
            <a:pPr marL="274320" indent="-274320" algn="ctr">
              <a:spcBef>
                <a:spcPct val="20000"/>
              </a:spcBef>
              <a:buClr>
                <a:schemeClr val="accent1"/>
              </a:buClr>
              <a:buSzPct val="100000"/>
              <a:defRPr/>
            </a:pPr>
            <a:r>
              <a:rPr lang="ru-RU" sz="2800" b="1" dirty="0" smtClean="0">
                <a:solidFill>
                  <a:schemeClr val="bg2">
                    <a:lumMod val="25000"/>
                  </a:schemeClr>
                </a:solidFill>
                <a:latin typeface="Times New Roman" pitchFamily="18" charset="0"/>
                <a:cs typeface="Times New Roman" pitchFamily="18" charset="0"/>
              </a:rPr>
              <a:t>   </a:t>
            </a:r>
          </a:p>
          <a:p>
            <a:pPr marL="274320" marR="0" lvl="0" indent="-274320" algn="l" defTabSz="914400" rtl="0" eaLnBrk="1" fontAlgn="auto" latinLnBrk="0" hangingPunct="1">
              <a:lnSpc>
                <a:spcPct val="100000"/>
              </a:lnSpc>
              <a:spcBef>
                <a:spcPct val="20000"/>
              </a:spcBef>
              <a:spcAft>
                <a:spcPts val="0"/>
              </a:spcAft>
              <a:buClr>
                <a:schemeClr val="accent1"/>
              </a:buClr>
              <a:buSzPct val="100000"/>
              <a:tabLst/>
              <a:defRPr/>
            </a:pPr>
            <a:endParaRPr kumimoji="0" lang="ru-RU" sz="1600" i="0" u="none" strike="noStrike" kern="1200" cap="none" spc="0" normalizeH="0" baseline="0" noProof="0" dirty="0">
              <a:ln>
                <a:noFill/>
              </a:ln>
              <a:solidFill>
                <a:schemeClr val="tx2">
                  <a:lumMod val="75000"/>
                </a:schemeClr>
              </a:solidFill>
              <a:effectLst/>
              <a:uLnTx/>
              <a:uFillTx/>
              <a:latin typeface="Times New Roman" pitchFamily="18" charset="0"/>
              <a:cs typeface="Times New Roman" pitchFamily="18" charset="0"/>
            </a:endParaRPr>
          </a:p>
        </p:txBody>
      </p:sp>
      <p:sp>
        <p:nvSpPr>
          <p:cNvPr id="15" name="Прямоугольник 14"/>
          <p:cNvSpPr/>
          <p:nvPr/>
        </p:nvSpPr>
        <p:spPr>
          <a:xfrm>
            <a:off x="0" y="4509120"/>
            <a:ext cx="4572000" cy="1384995"/>
          </a:xfrm>
          <a:prstGeom prst="rect">
            <a:avLst/>
          </a:prstGeom>
        </p:spPr>
        <p:txBody>
          <a:bodyPr>
            <a:spAutoFit/>
          </a:bodyPr>
          <a:lstStyle/>
          <a:p>
            <a:pPr algn="ctr"/>
            <a:r>
              <a:rPr lang="ru-RU" sz="2800" b="1" dirty="0" smtClean="0">
                <a:solidFill>
                  <a:schemeClr val="bg2">
                    <a:lumMod val="25000"/>
                  </a:schemeClr>
                </a:solidFill>
                <a:latin typeface="Times New Roman" pitchFamily="18" charset="0"/>
                <a:cs typeface="Times New Roman" pitchFamily="18" charset="0"/>
              </a:rPr>
              <a:t>Тематические экскурсии «По страницам истории школы»</a:t>
            </a:r>
          </a:p>
        </p:txBody>
      </p:sp>
      <p:pic>
        <p:nvPicPr>
          <p:cNvPr id="16" name="Рисунок 15" descr="C:\Users\user\Desktop\Музей фото\image8.jpeg"/>
          <p:cNvPicPr/>
          <p:nvPr/>
        </p:nvPicPr>
        <p:blipFill>
          <a:blip r:embed="rId4" cstate="print"/>
          <a:srcRect/>
          <a:stretch>
            <a:fillRect/>
          </a:stretch>
        </p:blipFill>
        <p:spPr bwMode="auto">
          <a:xfrm>
            <a:off x="3923928" y="260648"/>
            <a:ext cx="4680520" cy="3312368"/>
          </a:xfrm>
          <a:prstGeom prst="rect">
            <a:avLst/>
          </a:prstGeom>
          <a:noFill/>
          <a:ln w="9525">
            <a:noFill/>
            <a:miter lim="800000"/>
            <a:headEnd/>
            <a:tailEnd/>
          </a:ln>
        </p:spPr>
      </p:pic>
    </p:spTree>
    <p:extLst>
      <p:ext uri="{BB962C8B-B14F-4D97-AF65-F5344CB8AC3E}">
        <p14:creationId xmlns:p14="http://schemas.microsoft.com/office/powerpoint/2010/main" xmlns="" val="1680908031"/>
      </p:ext>
    </p:extLst>
  </p:cSld>
  <p:clrMapOvr>
    <a:masterClrMapping/>
  </p:clrMapOvr>
  <p:transition spd="med" advClick="0" advTm="5234">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Ирина\Desktop\Музей. Фото\Новая папка (3)\P109045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1268760"/>
            <a:ext cx="2372035" cy="17782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Рисунок 5" descr="C:\Users\user\Desktop\Музей фото\image4.jpeg"/>
          <p:cNvPicPr/>
          <p:nvPr/>
        </p:nvPicPr>
        <p:blipFill>
          <a:blip r:embed="rId3" cstate="print"/>
          <a:srcRect l="6618" r="4707"/>
          <a:stretch>
            <a:fillRect/>
          </a:stretch>
        </p:blipFill>
        <p:spPr bwMode="auto">
          <a:xfrm>
            <a:off x="4355976" y="908720"/>
            <a:ext cx="4680520" cy="3168352"/>
          </a:xfrm>
          <a:prstGeom prst="rect">
            <a:avLst/>
          </a:prstGeom>
          <a:noFill/>
          <a:ln w="9525">
            <a:noFill/>
            <a:miter lim="800000"/>
            <a:headEnd/>
            <a:tailEnd/>
          </a:ln>
        </p:spPr>
      </p:pic>
      <p:pic>
        <p:nvPicPr>
          <p:cNvPr id="30722" name="Picture 2" descr="C:\Users\user\Desktop\Музей фото\Музей.jpg"/>
          <p:cNvPicPr>
            <a:picLocks noChangeAspect="1" noChangeArrowheads="1"/>
          </p:cNvPicPr>
          <p:nvPr/>
        </p:nvPicPr>
        <p:blipFill>
          <a:blip r:embed="rId4" cstate="print"/>
          <a:srcRect/>
          <a:stretch>
            <a:fillRect/>
          </a:stretch>
        </p:blipFill>
        <p:spPr bwMode="auto">
          <a:xfrm>
            <a:off x="323528" y="404664"/>
            <a:ext cx="3888432" cy="2916324"/>
          </a:xfrm>
          <a:prstGeom prst="rect">
            <a:avLst/>
          </a:prstGeom>
          <a:noFill/>
        </p:spPr>
      </p:pic>
      <p:pic>
        <p:nvPicPr>
          <p:cNvPr id="8" name="Picture 4" descr="C:\Users\Ирина\Desktop\Музей. Фото\Новая папка (3)\P1090459.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3528" y="3573015"/>
            <a:ext cx="4176464" cy="313089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4860032" y="4221088"/>
            <a:ext cx="3779912" cy="1815882"/>
          </a:xfrm>
          <a:prstGeom prst="rect">
            <a:avLst/>
          </a:prstGeom>
        </p:spPr>
        <p:txBody>
          <a:bodyPr wrap="square">
            <a:spAutoFit/>
          </a:bodyPr>
          <a:lstStyle/>
          <a:p>
            <a:pPr algn="ctr"/>
            <a:r>
              <a:rPr lang="ru-RU" sz="2800" b="1" dirty="0" smtClean="0">
                <a:solidFill>
                  <a:schemeClr val="bg2">
                    <a:lumMod val="25000"/>
                  </a:schemeClr>
                </a:solidFill>
                <a:latin typeface="Times New Roman" pitchFamily="18" charset="0"/>
                <a:cs typeface="Times New Roman" pitchFamily="18" charset="0"/>
              </a:rPr>
              <a:t>Лекция </a:t>
            </a:r>
          </a:p>
          <a:p>
            <a:pPr algn="ctr"/>
            <a:r>
              <a:rPr lang="ru-RU" sz="2800" b="1" dirty="0" smtClean="0">
                <a:solidFill>
                  <a:schemeClr val="bg2">
                    <a:lumMod val="25000"/>
                  </a:schemeClr>
                </a:solidFill>
                <a:latin typeface="Times New Roman" pitchFamily="18" charset="0"/>
                <a:cs typeface="Times New Roman" pitchFamily="18" charset="0"/>
              </a:rPr>
              <a:t>«Всё начинается со школьного звонка»</a:t>
            </a:r>
          </a:p>
          <a:p>
            <a:pPr algn="ctr"/>
            <a:endParaRPr lang="ru-RU" sz="2800" b="1" dirty="0" smtClean="0">
              <a:solidFill>
                <a:schemeClr val="bg2">
                  <a:lumMod val="25000"/>
                </a:schemeClr>
              </a:solidFill>
              <a:latin typeface="Times New Roman" pitchFamily="18" charset="0"/>
              <a:cs typeface="Times New Roman" pitchFamily="18" charset="0"/>
            </a:endParaRPr>
          </a:p>
        </p:txBody>
      </p:sp>
    </p:spTree>
  </p:cSld>
  <p:clrMapOvr>
    <a:masterClrMapping/>
  </p:clrMapOvr>
  <p:transition spd="med" advClick="0" advTm="5813">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Ирина\Desktop\Музей. Фото\Новая папка (3)\P109044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3645024"/>
            <a:ext cx="4032448" cy="302293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Рисунок 4" descr="C:\Users\user\Desktop\Музей фото\image3.jpeg"/>
          <p:cNvPicPr/>
          <p:nvPr/>
        </p:nvPicPr>
        <p:blipFill>
          <a:blip r:embed="rId3" cstate="print"/>
          <a:srcRect/>
          <a:stretch>
            <a:fillRect/>
          </a:stretch>
        </p:blipFill>
        <p:spPr bwMode="auto">
          <a:xfrm>
            <a:off x="179512" y="332656"/>
            <a:ext cx="5633720" cy="3181350"/>
          </a:xfrm>
          <a:prstGeom prst="rect">
            <a:avLst/>
          </a:prstGeom>
          <a:noFill/>
          <a:ln w="9525">
            <a:noFill/>
            <a:miter lim="800000"/>
            <a:headEnd/>
            <a:tailEnd/>
          </a:ln>
        </p:spPr>
      </p:pic>
      <p:sp>
        <p:nvSpPr>
          <p:cNvPr id="8" name="Прямоугольник 7"/>
          <p:cNvSpPr/>
          <p:nvPr/>
        </p:nvSpPr>
        <p:spPr>
          <a:xfrm>
            <a:off x="5076056" y="4437112"/>
            <a:ext cx="3528392" cy="1815882"/>
          </a:xfrm>
          <a:prstGeom prst="rect">
            <a:avLst/>
          </a:prstGeom>
        </p:spPr>
        <p:txBody>
          <a:bodyPr wrap="square">
            <a:spAutoFit/>
          </a:bodyPr>
          <a:lstStyle/>
          <a:p>
            <a:pPr algn="ctr"/>
            <a:r>
              <a:rPr lang="ru-RU" sz="2800" b="1" dirty="0" smtClean="0">
                <a:solidFill>
                  <a:schemeClr val="bg2">
                    <a:lumMod val="25000"/>
                  </a:schemeClr>
                </a:solidFill>
                <a:latin typeface="Times New Roman" pitchFamily="18" charset="0"/>
                <a:cs typeface="Times New Roman" pitchFamily="18" charset="0"/>
              </a:rPr>
              <a:t>Классные часы «Горжусь своей школой», </a:t>
            </a:r>
          </a:p>
          <a:p>
            <a:pPr algn="ctr"/>
            <a:r>
              <a:rPr lang="ru-RU" sz="2800" b="1" dirty="0" smtClean="0">
                <a:solidFill>
                  <a:schemeClr val="bg2">
                    <a:lumMod val="25000"/>
                  </a:schemeClr>
                </a:solidFill>
                <a:latin typeface="Times New Roman" pitchFamily="18" charset="0"/>
                <a:cs typeface="Times New Roman" pitchFamily="18" charset="0"/>
              </a:rPr>
              <a:t>«Уроки истории»</a:t>
            </a:r>
          </a:p>
        </p:txBody>
      </p:sp>
      <p:pic>
        <p:nvPicPr>
          <p:cNvPr id="10" name="Picture 3" descr="C:\Users\user\Desktop\Музей фото\image14.jpeg"/>
          <p:cNvPicPr>
            <a:picLocks noChangeAspect="1" noChangeArrowheads="1"/>
          </p:cNvPicPr>
          <p:nvPr/>
        </p:nvPicPr>
        <p:blipFill>
          <a:blip r:embed="rId4" cstate="print"/>
          <a:srcRect/>
          <a:stretch>
            <a:fillRect/>
          </a:stretch>
        </p:blipFill>
        <p:spPr bwMode="auto">
          <a:xfrm>
            <a:off x="5940152" y="404663"/>
            <a:ext cx="2952328" cy="3940663"/>
          </a:xfrm>
          <a:prstGeom prst="rect">
            <a:avLst/>
          </a:prstGeom>
          <a:noFill/>
        </p:spPr>
      </p:pic>
    </p:spTree>
  </p:cSld>
  <p:clrMapOvr>
    <a:masterClrMapping/>
  </p:clrMapOvr>
  <p:transition spd="med" advClick="0" advTm="5734">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user\Desktop\Музей фото\image11.jpeg"/>
          <p:cNvPicPr>
            <a:picLocks noChangeAspect="1" noChangeArrowheads="1"/>
          </p:cNvPicPr>
          <p:nvPr/>
        </p:nvPicPr>
        <p:blipFill>
          <a:blip r:embed="rId2" cstate="print"/>
          <a:srcRect/>
          <a:stretch>
            <a:fillRect/>
          </a:stretch>
        </p:blipFill>
        <p:spPr bwMode="auto">
          <a:xfrm>
            <a:off x="971600" y="260648"/>
            <a:ext cx="4248472" cy="3186354"/>
          </a:xfrm>
          <a:prstGeom prst="rect">
            <a:avLst/>
          </a:prstGeom>
          <a:noFill/>
        </p:spPr>
      </p:pic>
      <p:pic>
        <p:nvPicPr>
          <p:cNvPr id="32772" name="Picture 4" descr="C:\Users\user\Desktop\Музей фото\image10.jpeg"/>
          <p:cNvPicPr>
            <a:picLocks noChangeAspect="1" noChangeArrowheads="1"/>
          </p:cNvPicPr>
          <p:nvPr/>
        </p:nvPicPr>
        <p:blipFill>
          <a:blip r:embed="rId3" cstate="print"/>
          <a:srcRect/>
          <a:stretch>
            <a:fillRect/>
          </a:stretch>
        </p:blipFill>
        <p:spPr bwMode="auto">
          <a:xfrm>
            <a:off x="504056" y="3501008"/>
            <a:ext cx="4283968" cy="3212976"/>
          </a:xfrm>
          <a:prstGeom prst="rect">
            <a:avLst/>
          </a:prstGeom>
          <a:noFill/>
        </p:spPr>
      </p:pic>
      <p:pic>
        <p:nvPicPr>
          <p:cNvPr id="7" name="Picture 2" descr="C:\Users\user\Desktop\Музей фото\image13.jpeg"/>
          <p:cNvPicPr>
            <a:picLocks noChangeAspect="1" noChangeArrowheads="1"/>
          </p:cNvPicPr>
          <p:nvPr/>
        </p:nvPicPr>
        <p:blipFill>
          <a:blip r:embed="rId4" cstate="print"/>
          <a:srcRect/>
          <a:stretch>
            <a:fillRect/>
          </a:stretch>
        </p:blipFill>
        <p:spPr bwMode="auto">
          <a:xfrm>
            <a:off x="5436096" y="404664"/>
            <a:ext cx="3123316" cy="3843075"/>
          </a:xfrm>
          <a:prstGeom prst="rect">
            <a:avLst/>
          </a:prstGeom>
          <a:noFill/>
        </p:spPr>
      </p:pic>
      <p:sp>
        <p:nvSpPr>
          <p:cNvPr id="8" name="Прямоугольник 7"/>
          <p:cNvSpPr/>
          <p:nvPr/>
        </p:nvSpPr>
        <p:spPr>
          <a:xfrm>
            <a:off x="6012160" y="4365104"/>
            <a:ext cx="2520280" cy="1384995"/>
          </a:xfrm>
          <a:prstGeom prst="rect">
            <a:avLst/>
          </a:prstGeom>
        </p:spPr>
        <p:txBody>
          <a:bodyPr wrap="square">
            <a:spAutoFit/>
          </a:bodyPr>
          <a:lstStyle/>
          <a:p>
            <a:pPr algn="ctr"/>
            <a:r>
              <a:rPr lang="ru-RU" sz="2800" b="1" dirty="0" smtClean="0">
                <a:solidFill>
                  <a:schemeClr val="bg2">
                    <a:lumMod val="25000"/>
                  </a:schemeClr>
                </a:solidFill>
                <a:latin typeface="Times New Roman" pitchFamily="18" charset="0"/>
                <a:cs typeface="Times New Roman" pitchFamily="18" charset="0"/>
              </a:rPr>
              <a:t>Лекция «История школы»</a:t>
            </a:r>
          </a:p>
        </p:txBody>
      </p:sp>
    </p:spTree>
  </p:cSld>
  <p:clrMapOvr>
    <a:masterClrMapping/>
  </p:clrMapOvr>
  <p:transition spd="med" advClick="0" advTm="5047">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971600" y="1124744"/>
            <a:ext cx="7408333"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spcBef>
                <a:spcPct val="50000"/>
              </a:spcBef>
              <a:buNone/>
            </a:pPr>
            <a:r>
              <a:rPr lang="ru-RU" altLang="ru-RU" sz="3600" b="1" dirty="0">
                <a:solidFill>
                  <a:schemeClr val="bg2">
                    <a:lumMod val="25000"/>
                  </a:schemeClr>
                </a:solidFill>
                <a:latin typeface="Monotype Corsiva" pitchFamily="66" charset="0"/>
              </a:rPr>
              <a:t>…Не только нынешнее поколение является владельцем, судьёй исторического, культурного прошлого…. и настоящего . Это принадлежность  и других </a:t>
            </a:r>
            <a:r>
              <a:rPr lang="ru-RU" altLang="ru-RU" sz="3600" b="1" dirty="0" smtClean="0">
                <a:solidFill>
                  <a:schemeClr val="bg2">
                    <a:lumMod val="25000"/>
                  </a:schemeClr>
                </a:solidFill>
                <a:latin typeface="Monotype Corsiva" pitchFamily="66" charset="0"/>
              </a:rPr>
              <a:t>поколений - </a:t>
            </a:r>
            <a:r>
              <a:rPr lang="ru-RU" altLang="ru-RU" sz="3600" b="1" dirty="0">
                <a:solidFill>
                  <a:schemeClr val="bg2">
                    <a:lumMod val="25000"/>
                  </a:schemeClr>
                </a:solidFill>
                <a:latin typeface="Monotype Corsiva" pitchFamily="66" charset="0"/>
              </a:rPr>
              <a:t>до нас и после </a:t>
            </a:r>
            <a:r>
              <a:rPr lang="ru-RU" altLang="ru-RU" sz="3600" b="1" dirty="0" smtClean="0">
                <a:solidFill>
                  <a:schemeClr val="bg2">
                    <a:lumMod val="25000"/>
                  </a:schemeClr>
                </a:solidFill>
                <a:latin typeface="Monotype Corsiva" pitchFamily="66" charset="0"/>
              </a:rPr>
              <a:t>нас. Последнее </a:t>
            </a:r>
            <a:r>
              <a:rPr lang="ru-RU" altLang="ru-RU" sz="3600" b="1" dirty="0">
                <a:solidFill>
                  <a:schemeClr val="bg2">
                    <a:lumMod val="25000"/>
                  </a:schemeClr>
                </a:solidFill>
                <a:latin typeface="Monotype Corsiva" pitchFamily="66" charset="0"/>
              </a:rPr>
              <a:t>слово останется за историей.  </a:t>
            </a:r>
          </a:p>
          <a:p>
            <a:pPr marL="0" indent="0" algn="ctr" eaLnBrk="1" hangingPunct="1">
              <a:spcBef>
                <a:spcPct val="50000"/>
              </a:spcBef>
              <a:buNone/>
            </a:pPr>
            <a:r>
              <a:rPr lang="ru-RU" altLang="ru-RU" sz="3600" b="1" dirty="0">
                <a:solidFill>
                  <a:schemeClr val="bg2">
                    <a:lumMod val="25000"/>
                  </a:schemeClr>
                </a:solidFill>
                <a:latin typeface="Monotype Corsiva" pitchFamily="66" charset="0"/>
              </a:rPr>
              <a:t>                                                И. Я. Яковлев</a:t>
            </a:r>
          </a:p>
        </p:txBody>
      </p:sp>
    </p:spTree>
    <p:extLst>
      <p:ext uri="{BB962C8B-B14F-4D97-AF65-F5344CB8AC3E}">
        <p14:creationId xmlns:p14="http://schemas.microsoft.com/office/powerpoint/2010/main" xmlns="" val="1704517270"/>
      </p:ext>
    </p:extLst>
  </p:cSld>
  <p:clrMapOvr>
    <a:masterClrMapping/>
  </p:clrMapOvr>
  <p:transition spd="med" advClick="0" advTm="7422">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5636310"/>
            <a:ext cx="7624357" cy="1221690"/>
          </a:xfrm>
        </p:spPr>
        <p:txBody>
          <a:bodyPr>
            <a:noAutofit/>
          </a:bodyPr>
          <a:lstStyle/>
          <a:p>
            <a:pPr algn="ctr">
              <a:buNone/>
            </a:pPr>
            <a:r>
              <a:rPr lang="ru-RU" sz="2200" dirty="0" smtClean="0">
                <a:latin typeface="Times New Roman" pitchFamily="18" charset="0"/>
                <a:cs typeface="Times New Roman" pitchFamily="18" charset="0"/>
              </a:rPr>
              <a:t>Стенд </a:t>
            </a:r>
            <a:r>
              <a:rPr lang="ru-RU" sz="2200" b="1" i="1" dirty="0" smtClean="0">
                <a:latin typeface="Times New Roman" pitchFamily="18" charset="0"/>
                <a:cs typeface="Times New Roman" pitchFamily="18" charset="0"/>
              </a:rPr>
              <a:t>«События минувших лет»</a:t>
            </a:r>
            <a:r>
              <a:rPr lang="ru-RU" sz="2200" dirty="0" smtClean="0">
                <a:latin typeface="Times New Roman" pitchFamily="18" charset="0"/>
                <a:cs typeface="Times New Roman" pitchFamily="18" charset="0"/>
              </a:rPr>
              <a:t> отражает хронологию изменения статуса школы, наиболее яркие исторические факты, имена директоров со времени открытия школы.</a:t>
            </a:r>
          </a:p>
          <a:p>
            <a:pPr marL="0" indent="0">
              <a:buNone/>
            </a:pPr>
            <a:endParaRPr lang="ru-RU" sz="2000" b="1"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338328"/>
            <a:ext cx="8229600" cy="354368"/>
          </a:xfrm>
        </p:spPr>
        <p:txBody>
          <a:bodyPr>
            <a:noAutofit/>
          </a:bodyPr>
          <a:lstStyle/>
          <a:p>
            <a:r>
              <a:rPr lang="ru-RU" sz="2800" b="1" dirty="0" smtClean="0">
                <a:latin typeface="Times New Roman" pitchFamily="18" charset="0"/>
                <a:cs typeface="Times New Roman" pitchFamily="18" charset="0"/>
              </a:rPr>
              <a:t>Экспозиционно-выставочная работа</a:t>
            </a:r>
            <a:endParaRPr lang="ru-RU" sz="2800" b="1" dirty="0">
              <a:latin typeface="Times New Roman" pitchFamily="18" charset="0"/>
              <a:cs typeface="Times New Roman" pitchFamily="18" charset="0"/>
            </a:endParaRPr>
          </a:p>
        </p:txBody>
      </p:sp>
      <p:pic>
        <p:nvPicPr>
          <p:cNvPr id="3074" name="Picture 2" descr="C:\Users\Ирина\Desktop\Музей. Фото\Новая папка\IMG_20180312_15032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764704"/>
            <a:ext cx="6452470" cy="47995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6020940"/>
      </p:ext>
    </p:extLst>
  </p:cSld>
  <p:clrMapOvr>
    <a:masterClrMapping/>
  </p:clrMapOvr>
  <p:transition spd="med" advClick="0" advTm="825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5229200"/>
            <a:ext cx="7747125" cy="1436702"/>
          </a:xfrm>
        </p:spPr>
        <p:txBody>
          <a:bodyPr>
            <a:normAutofit lnSpcReduction="10000"/>
          </a:bodyPr>
          <a:lstStyle/>
          <a:p>
            <a:pPr algn="ctr">
              <a:buNone/>
            </a:pPr>
            <a:r>
              <a:rPr lang="ru-RU" dirty="0" smtClean="0"/>
              <a:t>    </a:t>
            </a:r>
            <a:r>
              <a:rPr lang="ru-RU" dirty="0" smtClean="0">
                <a:latin typeface="Times New Roman" pitchFamily="18" charset="0"/>
                <a:cs typeface="Times New Roman" pitchFamily="18" charset="0"/>
              </a:rPr>
              <a:t>Стенд</a:t>
            </a:r>
            <a:r>
              <a:rPr lang="ru-RU" b="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«Дорогами всесоюзного пионерского марша «Всегда готов!»</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содержит информацию о деятельности </a:t>
            </a:r>
            <a:r>
              <a:rPr lang="kk-KZ" dirty="0" smtClean="0">
                <a:latin typeface="Times New Roman" pitchFamily="18" charset="0"/>
                <a:cs typeface="Times New Roman" pitchFamily="18" charset="0"/>
              </a:rPr>
              <a:t>школьной пионерсокй дружины, а также старших вожатых. </a:t>
            </a:r>
            <a:endParaRPr lang="ru-RU" dirty="0" smtClean="0">
              <a:latin typeface="Times New Roman" pitchFamily="18" charset="0"/>
              <a:cs typeface="Times New Roman" pitchFamily="18" charset="0"/>
            </a:endParaRPr>
          </a:p>
          <a:p>
            <a:pPr marL="0" indent="0" algn="ctr">
              <a:buNone/>
            </a:pPr>
            <a:endParaRPr lang="ru-RU" b="1" dirty="0"/>
          </a:p>
        </p:txBody>
      </p:sp>
      <p:pic>
        <p:nvPicPr>
          <p:cNvPr id="4098" name="Picture 2" descr="C:\Users\Ирина\Desktop\Музей. Фото\Новая папка\IMG_20180312_15034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4862" y="582503"/>
            <a:ext cx="5931314" cy="435866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Рисунок 3" descr="C:\Users\user\Desktop\Музей фото\f83c0d13-285f-47fd-81e7-df640e396828.jpg"/>
          <p:cNvPicPr/>
          <p:nvPr/>
        </p:nvPicPr>
        <p:blipFill>
          <a:blip r:embed="rId3" cstate="print"/>
          <a:srcRect/>
          <a:stretch>
            <a:fillRect/>
          </a:stretch>
        </p:blipFill>
        <p:spPr bwMode="auto">
          <a:xfrm>
            <a:off x="6228184" y="548680"/>
            <a:ext cx="2664296" cy="4536504"/>
          </a:xfrm>
          <a:prstGeom prst="rect">
            <a:avLst/>
          </a:prstGeom>
          <a:noFill/>
          <a:ln w="9525">
            <a:noFill/>
            <a:miter lim="800000"/>
            <a:headEnd/>
            <a:tailEnd/>
          </a:ln>
        </p:spPr>
      </p:pic>
    </p:spTree>
    <p:extLst>
      <p:ext uri="{BB962C8B-B14F-4D97-AF65-F5344CB8AC3E}">
        <p14:creationId xmlns:p14="http://schemas.microsoft.com/office/powerpoint/2010/main" xmlns="" val="2942520116"/>
      </p:ext>
    </p:extLst>
  </p:cSld>
  <p:clrMapOvr>
    <a:masterClrMapping/>
  </p:clrMapOvr>
  <p:transition spd="med" advTm="10125">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5013176"/>
            <a:ext cx="7726442" cy="1512168"/>
          </a:xfrm>
        </p:spPr>
        <p:txBody>
          <a:bodyPr>
            <a:normAutofit fontScale="25000" lnSpcReduction="20000"/>
          </a:bodyPr>
          <a:lstStyle/>
          <a:p>
            <a:pPr marL="0" indent="0" algn="ctr">
              <a:lnSpc>
                <a:spcPct val="120000"/>
              </a:lnSpc>
              <a:spcBef>
                <a:spcPts val="0"/>
              </a:spcBef>
              <a:buNone/>
            </a:pPr>
            <a:r>
              <a:rPr lang="ru-RU" sz="8800" dirty="0" smtClean="0">
                <a:latin typeface="Times New Roman" pitchFamily="18" charset="0"/>
                <a:cs typeface="Times New Roman" pitchFamily="18" charset="0"/>
              </a:rPr>
              <a:t>Стенд </a:t>
            </a:r>
            <a:r>
              <a:rPr lang="ru-RU" sz="8800" b="1" i="1" dirty="0" smtClean="0">
                <a:latin typeface="Times New Roman" pitchFamily="18" charset="0"/>
                <a:cs typeface="Times New Roman" pitchFamily="18" charset="0"/>
              </a:rPr>
              <a:t>«Достижения учеников школы» </a:t>
            </a:r>
            <a:r>
              <a:rPr lang="ru-RU" sz="8800" dirty="0" smtClean="0">
                <a:latin typeface="Times New Roman" pitchFamily="18" charset="0"/>
                <a:cs typeface="Times New Roman" pitchFamily="18" charset="0"/>
              </a:rPr>
              <a:t>знакомит  с наиболее известными выпускниками школы разных лет. </a:t>
            </a:r>
          </a:p>
          <a:p>
            <a:pPr marL="0" indent="0" algn="ctr">
              <a:lnSpc>
                <a:spcPct val="120000"/>
              </a:lnSpc>
              <a:spcBef>
                <a:spcPts val="0"/>
              </a:spcBef>
              <a:buNone/>
            </a:pPr>
            <a:r>
              <a:rPr lang="ru-RU" sz="8800" dirty="0" smtClean="0">
                <a:latin typeface="Times New Roman" pitchFamily="18" charset="0"/>
                <a:cs typeface="Times New Roman" pitchFamily="18" charset="0"/>
              </a:rPr>
              <a:t>На отдельном стеллаже собраны материалы о выпускниках, достигших успеха в различных сферах жизни. </a:t>
            </a:r>
          </a:p>
          <a:p>
            <a:pPr marL="0" indent="0" algn="ctr">
              <a:buNone/>
            </a:pPr>
            <a:endParaRPr lang="ru-RU" b="1" dirty="0"/>
          </a:p>
        </p:txBody>
      </p:sp>
      <p:pic>
        <p:nvPicPr>
          <p:cNvPr id="6147" name="Picture 3" descr="C:\Users\Ирина\Desktop\Музей. Фото\Новая папка\IMG_20180312_15055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04664"/>
            <a:ext cx="5731707" cy="432048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Рисунок 3" descr="C:\Users\user\Desktop\Музей фото\47856439-9cd8-4d64-af5c-aaed9e4e7b3e.jpg"/>
          <p:cNvPicPr/>
          <p:nvPr/>
        </p:nvPicPr>
        <p:blipFill>
          <a:blip r:embed="rId3" cstate="print"/>
          <a:srcRect/>
          <a:stretch>
            <a:fillRect/>
          </a:stretch>
        </p:blipFill>
        <p:spPr bwMode="auto">
          <a:xfrm>
            <a:off x="6051707" y="764704"/>
            <a:ext cx="2984789" cy="1787236"/>
          </a:xfrm>
          <a:prstGeom prst="rect">
            <a:avLst/>
          </a:prstGeom>
          <a:noFill/>
          <a:ln w="9525">
            <a:noFill/>
            <a:miter lim="800000"/>
            <a:headEnd/>
            <a:tailEnd/>
          </a:ln>
        </p:spPr>
      </p:pic>
      <p:pic>
        <p:nvPicPr>
          <p:cNvPr id="5" name="Рисунок 4" descr="C:\Users\user\Desktop\Музей фото\cb279282-31e5-4d0e-91f8-df17a7743f36.jpg"/>
          <p:cNvPicPr/>
          <p:nvPr/>
        </p:nvPicPr>
        <p:blipFill>
          <a:blip r:embed="rId4" cstate="print"/>
          <a:srcRect/>
          <a:stretch>
            <a:fillRect/>
          </a:stretch>
        </p:blipFill>
        <p:spPr bwMode="auto">
          <a:xfrm>
            <a:off x="6084168" y="2780928"/>
            <a:ext cx="2984788" cy="1787236"/>
          </a:xfrm>
          <a:prstGeom prst="rect">
            <a:avLst/>
          </a:prstGeom>
          <a:noFill/>
          <a:ln w="9525">
            <a:noFill/>
            <a:miter lim="800000"/>
            <a:headEnd/>
            <a:tailEnd/>
          </a:ln>
        </p:spPr>
      </p:pic>
    </p:spTree>
    <p:extLst>
      <p:ext uri="{BB962C8B-B14F-4D97-AF65-F5344CB8AC3E}">
        <p14:creationId xmlns:p14="http://schemas.microsoft.com/office/powerpoint/2010/main" xmlns="" val="326872323"/>
      </p:ext>
    </p:extLst>
  </p:cSld>
  <p:clrMapOvr>
    <a:masterClrMapping/>
  </p:clrMapOvr>
  <p:transition spd="med" advClick="0" advTm="10625">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588224" y="548680"/>
            <a:ext cx="2304256" cy="5904656"/>
          </a:xfrm>
        </p:spPr>
        <p:txBody>
          <a:bodyPr>
            <a:normAutofit/>
          </a:bodyPr>
          <a:lstStyle/>
          <a:p>
            <a:pPr algn="ctr">
              <a:buNone/>
            </a:pPr>
            <a:r>
              <a:rPr lang="ru-RU" sz="2200" dirty="0" smtClean="0">
                <a:latin typeface="Times New Roman" pitchFamily="18" charset="0"/>
                <a:cs typeface="Times New Roman" pitchFamily="18" charset="0"/>
              </a:rPr>
              <a:t>    Отдельно размещена информация о выпускнике школы 1967 года </a:t>
            </a:r>
            <a:r>
              <a:rPr lang="ru-RU" sz="2200" b="1" dirty="0" smtClean="0">
                <a:latin typeface="Times New Roman" pitchFamily="18" charset="0"/>
                <a:cs typeface="Times New Roman" pitchFamily="18" charset="0"/>
              </a:rPr>
              <a:t>Калашникове Александре Петровиче</a:t>
            </a:r>
            <a:r>
              <a:rPr lang="ru-RU" sz="2200" dirty="0" smtClean="0">
                <a:latin typeface="Times New Roman" pitchFamily="18" charset="0"/>
                <a:cs typeface="Times New Roman" pitchFamily="18" charset="0"/>
              </a:rPr>
              <a:t>, мастере спорта СССР, бронзовому призёру чемпионата мира по </a:t>
            </a:r>
            <a:r>
              <a:rPr lang="ru-RU" sz="2200" dirty="0" err="1" smtClean="0">
                <a:latin typeface="Times New Roman" pitchFamily="18" charset="0"/>
                <a:cs typeface="Times New Roman" pitchFamily="18" charset="0"/>
              </a:rPr>
              <a:t>полиатлону</a:t>
            </a:r>
            <a:r>
              <a:rPr lang="ru-RU" sz="2200" dirty="0" smtClean="0">
                <a:latin typeface="Times New Roman" pitchFamily="18" charset="0"/>
                <a:cs typeface="Times New Roman" pitchFamily="18" charset="0"/>
              </a:rPr>
              <a:t>.</a:t>
            </a:r>
          </a:p>
          <a:p>
            <a:endParaRPr lang="ru-RU" dirty="0"/>
          </a:p>
        </p:txBody>
      </p:sp>
      <p:pic>
        <p:nvPicPr>
          <p:cNvPr id="4" name="Рисунок 3" descr="C:\Users\user\Desktop\Музей фото\fee1febe-a5cc-4b6d-b6c1-60906e597957.jpg"/>
          <p:cNvPicPr/>
          <p:nvPr/>
        </p:nvPicPr>
        <p:blipFill>
          <a:blip r:embed="rId2" cstate="print"/>
          <a:srcRect/>
          <a:stretch>
            <a:fillRect/>
          </a:stretch>
        </p:blipFill>
        <p:spPr bwMode="auto">
          <a:xfrm>
            <a:off x="395536" y="404664"/>
            <a:ext cx="3456384" cy="5976664"/>
          </a:xfrm>
          <a:prstGeom prst="rect">
            <a:avLst/>
          </a:prstGeom>
          <a:noFill/>
          <a:ln w="9525">
            <a:noFill/>
            <a:miter lim="800000"/>
            <a:headEnd/>
            <a:tailEnd/>
          </a:ln>
        </p:spPr>
      </p:pic>
      <p:pic>
        <p:nvPicPr>
          <p:cNvPr id="5" name="Рисунок 4" descr="C:\Users\user\Desktop\Музей фото\04dee2c9-afe9-4e43-9783-6264c8244d3f.jpg"/>
          <p:cNvPicPr/>
          <p:nvPr/>
        </p:nvPicPr>
        <p:blipFill>
          <a:blip r:embed="rId3" cstate="print"/>
          <a:srcRect/>
          <a:stretch>
            <a:fillRect/>
          </a:stretch>
        </p:blipFill>
        <p:spPr bwMode="auto">
          <a:xfrm>
            <a:off x="4067944" y="692696"/>
            <a:ext cx="2736304" cy="5544616"/>
          </a:xfrm>
          <a:prstGeom prst="rect">
            <a:avLst/>
          </a:prstGeom>
          <a:noFill/>
          <a:ln w="9525">
            <a:noFill/>
            <a:miter lim="800000"/>
            <a:headEnd/>
            <a:tailEnd/>
          </a:ln>
        </p:spPr>
      </p:pic>
    </p:spTree>
  </p:cSld>
  <p:clrMapOvr>
    <a:masterClrMapping/>
  </p:clrMapOvr>
  <p:transition spd="med" advClick="0" advTm="10016">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267" name="Rectangle 3"/>
          <p:cNvSpPr>
            <a:spLocks noChangeArrowheads="1"/>
          </p:cNvSpPr>
          <p:nvPr/>
        </p:nvSpPr>
        <p:spPr bwMode="auto">
          <a:xfrm>
            <a:off x="251520" y="4740240"/>
            <a:ext cx="4392488"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На стенде </a:t>
            </a:r>
            <a:r>
              <a:rPr kumimoji="0" lang="ru-RU" sz="22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«Уроки истории – уроки жизни»</a:t>
            </a:r>
            <a:r>
              <a:rPr kumimoji="0" lang="ru-RU" sz="2200" b="1"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a:t>
            </a:r>
            <a:r>
              <a:rPr kumimoji="0" lang="ru-RU" sz="2200" b="0"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представлены имена выдающихся педагогов, работавших в школе в разные годы. </a:t>
            </a:r>
            <a:endParaRPr kumimoji="0" lang="ru-RU" sz="22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p:txBody>
      </p:sp>
      <p:pic>
        <p:nvPicPr>
          <p:cNvPr id="6" name="Рисунок 5" descr="C:\Users\user\Desktop\Музей фото\6434d4ae-1597-40ce-ab36-23782c10cb83.jpg"/>
          <p:cNvPicPr/>
          <p:nvPr/>
        </p:nvPicPr>
        <p:blipFill>
          <a:blip r:embed="rId2" cstate="print"/>
          <a:srcRect/>
          <a:stretch>
            <a:fillRect/>
          </a:stretch>
        </p:blipFill>
        <p:spPr bwMode="auto">
          <a:xfrm>
            <a:off x="4788024" y="4149080"/>
            <a:ext cx="4176464" cy="2487263"/>
          </a:xfrm>
          <a:prstGeom prst="rect">
            <a:avLst/>
          </a:prstGeom>
          <a:noFill/>
          <a:ln w="9525">
            <a:noFill/>
            <a:miter lim="800000"/>
            <a:headEnd/>
            <a:tailEnd/>
          </a:ln>
        </p:spPr>
      </p:pic>
      <p:pic>
        <p:nvPicPr>
          <p:cNvPr id="5122" name="Picture 2" descr="C:\Users\Ирина\Desktop\Музей. Фото\Новая папка\IMG_20180312_1504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242" y="188640"/>
            <a:ext cx="6080974" cy="43924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0562879"/>
      </p:ext>
    </p:extLst>
  </p:cSld>
  <p:clrMapOvr>
    <a:masterClrMapping/>
  </p:clrMapOvr>
  <p:transition spd="med" advClick="0" advTm="10093">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4941168"/>
            <a:ext cx="8496944" cy="1689051"/>
          </a:xfrm>
        </p:spPr>
        <p:txBody>
          <a:bodyPr>
            <a:normAutofit fontScale="55000" lnSpcReduction="20000"/>
          </a:bodyPr>
          <a:lstStyle/>
          <a:p>
            <a:pPr algn="ctr">
              <a:buNone/>
            </a:pPr>
            <a:r>
              <a:rPr lang="ru-RU" sz="4000" dirty="0" smtClean="0">
                <a:latin typeface="Times New Roman" pitchFamily="18" charset="0"/>
                <a:cs typeface="Times New Roman" pitchFamily="18" charset="0"/>
              </a:rPr>
              <a:t>Отдельная тема экспозиции посвящена  Дважды Герою Советского Союза Ивану Фомичу Павлову, чьё имя носила школа с1945 по 1955 годы. Материалы стеллажа содержат фотографии из личного архива героя, фотокопии наградных документов, переписку со школьниками и педагогическим коллективом.</a:t>
            </a:r>
          </a:p>
          <a:p>
            <a:endParaRPr lang="ru-RU" dirty="0"/>
          </a:p>
        </p:txBody>
      </p:sp>
      <p:pic>
        <p:nvPicPr>
          <p:cNvPr id="4" name="Рисунок 3" descr="C:\Users\user\Desktop\Музей фото\c2fca1b2-6352-423e-adb2-d2cb4dd4e739.jpg"/>
          <p:cNvPicPr/>
          <p:nvPr/>
        </p:nvPicPr>
        <p:blipFill>
          <a:blip r:embed="rId2" cstate="print"/>
          <a:srcRect/>
          <a:stretch>
            <a:fillRect/>
          </a:stretch>
        </p:blipFill>
        <p:spPr bwMode="auto">
          <a:xfrm>
            <a:off x="4139952" y="332656"/>
            <a:ext cx="3240360" cy="2232248"/>
          </a:xfrm>
          <a:prstGeom prst="rect">
            <a:avLst/>
          </a:prstGeom>
          <a:noFill/>
          <a:ln w="9525">
            <a:noFill/>
            <a:miter lim="800000"/>
            <a:headEnd/>
            <a:tailEnd/>
          </a:ln>
        </p:spPr>
      </p:pic>
      <p:pic>
        <p:nvPicPr>
          <p:cNvPr id="5" name="Рисунок 4" descr="C:\Users\user\Desktop\Музей фото\d48b7180-8873-413f-8f42-224e6e8ef020.jpg"/>
          <p:cNvPicPr/>
          <p:nvPr/>
        </p:nvPicPr>
        <p:blipFill>
          <a:blip r:embed="rId3" cstate="print">
            <a:lum bright="-10000" contrast="10000"/>
          </a:blip>
          <a:srcRect t="9005" b="6517"/>
          <a:stretch>
            <a:fillRect/>
          </a:stretch>
        </p:blipFill>
        <p:spPr bwMode="auto">
          <a:xfrm>
            <a:off x="395536" y="332656"/>
            <a:ext cx="3064865" cy="4320480"/>
          </a:xfrm>
          <a:prstGeom prst="rect">
            <a:avLst/>
          </a:prstGeom>
          <a:noFill/>
          <a:ln w="9525">
            <a:noFill/>
            <a:miter lim="800000"/>
            <a:headEnd/>
            <a:tailEnd/>
          </a:ln>
        </p:spPr>
      </p:pic>
      <p:pic>
        <p:nvPicPr>
          <p:cNvPr id="7" name="Рисунок 6" descr="C:\Users\user\Desktop\Музей фото\1acb5b87-c03c-4d56-a32e-6e6074c59df5.jpg"/>
          <p:cNvPicPr/>
          <p:nvPr/>
        </p:nvPicPr>
        <p:blipFill>
          <a:blip r:embed="rId4" cstate="print">
            <a:lum contrast="30000"/>
          </a:blip>
          <a:srcRect/>
          <a:stretch>
            <a:fillRect/>
          </a:stretch>
        </p:blipFill>
        <p:spPr bwMode="auto">
          <a:xfrm>
            <a:off x="3635896" y="2707851"/>
            <a:ext cx="3617768" cy="2161309"/>
          </a:xfrm>
          <a:prstGeom prst="rect">
            <a:avLst/>
          </a:prstGeom>
          <a:noFill/>
          <a:ln w="9525">
            <a:noFill/>
            <a:miter lim="800000"/>
            <a:headEnd/>
            <a:tailEnd/>
          </a:ln>
        </p:spPr>
      </p:pic>
      <p:sp>
        <p:nvSpPr>
          <p:cNvPr id="8" name="Содержимое 1"/>
          <p:cNvSpPr txBox="1">
            <a:spLocks/>
          </p:cNvSpPr>
          <p:nvPr/>
        </p:nvSpPr>
        <p:spPr>
          <a:xfrm>
            <a:off x="7236296" y="2492896"/>
            <a:ext cx="1656184" cy="1800200"/>
          </a:xfrm>
          <a:prstGeom prst="rect">
            <a:avLst/>
          </a:prstGeom>
        </p:spPr>
        <p:txBody>
          <a:bodyPr vert="horz" lIns="91440" tIns="45720" rIns="91440" bIns="45720" rtlCol="0">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100000"/>
              <a:tabLst/>
              <a:defRPr/>
            </a:pPr>
            <a:endParaRPr kumimoji="0" lang="ru-RU" sz="1600" i="0" u="none" strike="noStrike" kern="120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1"/>
              </a:buClr>
              <a:buSzPct val="100000"/>
              <a:tabLst/>
              <a:defRPr/>
            </a:pPr>
            <a:r>
              <a:rPr kumimoji="0" lang="ru-RU" sz="1600" i="0" u="none" strike="noStrike" kern="120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rPr>
              <a:t>Встреча</a:t>
            </a:r>
            <a:r>
              <a:rPr kumimoji="0" lang="ru-RU" sz="1600" i="0" u="none" strike="noStrike" kern="1200" cap="none" spc="0" normalizeH="0" noProof="0" dirty="0" smtClean="0">
                <a:ln>
                  <a:noFill/>
                </a:ln>
                <a:solidFill>
                  <a:schemeClr val="tx2">
                    <a:lumMod val="75000"/>
                  </a:schemeClr>
                </a:solidFill>
                <a:effectLst/>
                <a:uLnTx/>
                <a:uFillTx/>
                <a:latin typeface="Times New Roman" pitchFamily="18" charset="0"/>
                <a:cs typeface="Times New Roman" pitchFamily="18" charset="0"/>
              </a:rPr>
              <a:t> И.Ф.Павлова с учащимися 14-й школы</a:t>
            </a:r>
            <a:endParaRPr kumimoji="0" lang="ru-RU" sz="1600" i="0" u="none" strike="noStrike" kern="1200" cap="none" spc="0" normalizeH="0" baseline="0" noProof="0" dirty="0">
              <a:ln>
                <a:noFill/>
              </a:ln>
              <a:solidFill>
                <a:schemeClr val="tx2">
                  <a:lumMod val="75000"/>
                </a:schemeClr>
              </a:solidFill>
              <a:effectLst/>
              <a:uLnTx/>
              <a:uFillTx/>
              <a:latin typeface="Times New Roman" pitchFamily="18" charset="0"/>
              <a:cs typeface="Times New Roman" pitchFamily="18" charset="0"/>
            </a:endParaRPr>
          </a:p>
        </p:txBody>
      </p:sp>
    </p:spTree>
  </p:cSld>
  <p:clrMapOvr>
    <a:masterClrMapping/>
  </p:clrMapOvr>
  <p:transition spd="med" advClick="0" advTm="13047">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5661249"/>
            <a:ext cx="7408333" cy="936104"/>
          </a:xfrm>
        </p:spPr>
        <p:txBody>
          <a:bodyPr>
            <a:normAutofit fontScale="55000" lnSpcReduction="20000"/>
          </a:bodyPr>
          <a:lstStyle/>
          <a:p>
            <a:pPr algn="ctr">
              <a:buNone/>
            </a:pPr>
            <a:r>
              <a:rPr lang="ru-RU" sz="4000" dirty="0" smtClean="0">
                <a:latin typeface="Times New Roman" pitchFamily="18" charset="0"/>
                <a:cs typeface="Times New Roman" pitchFamily="18" charset="0"/>
              </a:rPr>
              <a:t>В музее также со дня открытия находится Книга отзывов, куда почетные и уважаемые посетители заносят свои отзывы и пожелания школе и её коллективу. </a:t>
            </a:r>
          </a:p>
          <a:p>
            <a:pPr>
              <a:buNone/>
            </a:pPr>
            <a:endParaRPr lang="ru-RU" dirty="0"/>
          </a:p>
        </p:txBody>
      </p:sp>
      <p:pic>
        <p:nvPicPr>
          <p:cNvPr id="7171" name="Picture 3" descr="C:\Users\Ирина\Desktop\IMG_20180312_150444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7744" y="260648"/>
            <a:ext cx="4464496" cy="280486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Рисунок 4" descr="C:\Users\user\Desktop\Музей фото\P1060205.JPG"/>
          <p:cNvPicPr/>
          <p:nvPr/>
        </p:nvPicPr>
        <p:blipFill>
          <a:blip r:embed="rId4" cstate="print"/>
          <a:srcRect/>
          <a:stretch>
            <a:fillRect/>
          </a:stretch>
        </p:blipFill>
        <p:spPr bwMode="auto">
          <a:xfrm>
            <a:off x="683568" y="3140968"/>
            <a:ext cx="3744416" cy="2448272"/>
          </a:xfrm>
          <a:prstGeom prst="rect">
            <a:avLst/>
          </a:prstGeom>
          <a:noFill/>
          <a:ln w="9525">
            <a:noFill/>
            <a:miter lim="800000"/>
            <a:headEnd/>
            <a:tailEnd/>
          </a:ln>
        </p:spPr>
      </p:pic>
      <p:graphicFrame>
        <p:nvGraphicFramePr>
          <p:cNvPr id="10241" name="Object 1"/>
          <p:cNvGraphicFramePr>
            <a:graphicFrameLocks noChangeAspect="1"/>
          </p:cNvGraphicFramePr>
          <p:nvPr/>
        </p:nvGraphicFramePr>
        <p:xfrm>
          <a:off x="4932040" y="3140968"/>
          <a:ext cx="3600400" cy="2472775"/>
        </p:xfrm>
        <a:graphic>
          <a:graphicData uri="http://schemas.openxmlformats.org/presentationml/2006/ole">
            <p:oleObj spid="_x0000_s10241" name="Слайд" r:id="rId5" imgW="4570530" imgH="3427618" progId="PowerPoint.Slide.12">
              <p:embed/>
            </p:oleObj>
          </a:graphicData>
        </a:graphic>
      </p:graphicFrame>
    </p:spTree>
    <p:extLst>
      <p:ext uri="{BB962C8B-B14F-4D97-AF65-F5344CB8AC3E}">
        <p14:creationId xmlns:p14="http://schemas.microsoft.com/office/powerpoint/2010/main" xmlns="" val="3233510614"/>
      </p:ext>
    </p:extLst>
  </p:cSld>
  <p:clrMapOvr>
    <a:masterClrMapping/>
  </p:clrMapOvr>
  <p:transition spd="med" advClick="0" advTm="8063">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556792"/>
            <a:ext cx="8712968" cy="5040560"/>
          </a:xfrm>
        </p:spPr>
        <p:txBody>
          <a:bodyPr>
            <a:noAutofit/>
          </a:bodyPr>
          <a:lstStyle/>
          <a:p>
            <a:pPr algn="ctr">
              <a:buNone/>
            </a:pPr>
            <a:r>
              <a:rPr lang="ru-RU" b="1" dirty="0" smtClean="0">
                <a:latin typeface="Times New Roman" pitchFamily="18" charset="0"/>
                <a:cs typeface="Times New Roman" pitchFamily="18" charset="0"/>
              </a:rPr>
              <a:t>На протяжении существования музея в нем регулярно</a:t>
            </a:r>
          </a:p>
          <a:p>
            <a:pPr algn="ctr">
              <a:buNone/>
            </a:pPr>
            <a:r>
              <a:rPr lang="ru-RU" b="1" dirty="0" smtClean="0">
                <a:latin typeface="Times New Roman" pitchFamily="18" charset="0"/>
                <a:cs typeface="Times New Roman" pitchFamily="18" charset="0"/>
              </a:rPr>
              <a:t>проходят экскурсии для учащихся школы. Так, в текущем</a:t>
            </a:r>
          </a:p>
          <a:p>
            <a:pPr algn="ctr">
              <a:buNone/>
            </a:pPr>
            <a:r>
              <a:rPr lang="ru-RU" b="1" dirty="0" smtClean="0">
                <a:latin typeface="Times New Roman" pitchFamily="18" charset="0"/>
                <a:cs typeface="Times New Roman" pitchFamily="18" charset="0"/>
              </a:rPr>
              <a:t>учебном году прошёл ряд обзорных и тематических</a:t>
            </a:r>
          </a:p>
          <a:p>
            <a:pPr algn="ctr">
              <a:buNone/>
            </a:pPr>
            <a:r>
              <a:rPr lang="ru-RU" b="1" dirty="0" smtClean="0">
                <a:latin typeface="Times New Roman" pitchFamily="18" charset="0"/>
                <a:cs typeface="Times New Roman" pitchFamily="18" charset="0"/>
              </a:rPr>
              <a:t>экскурсий «Моя школа», «По страницам истории школы»,</a:t>
            </a:r>
          </a:p>
          <a:p>
            <a:pPr algn="ctr">
              <a:buNone/>
            </a:pPr>
            <a:r>
              <a:rPr lang="ru-RU" b="1" dirty="0" smtClean="0">
                <a:latin typeface="Times New Roman" pitchFamily="18" charset="0"/>
                <a:cs typeface="Times New Roman" pitchFamily="18" charset="0"/>
              </a:rPr>
              <a:t>лекция «История школы», а также классные часы на тему</a:t>
            </a:r>
          </a:p>
          <a:p>
            <a:pPr algn="ctr">
              <a:buNone/>
            </a:pPr>
            <a:r>
              <a:rPr lang="ru-RU" b="1" dirty="0" smtClean="0">
                <a:latin typeface="Times New Roman" pitchFamily="18" charset="0"/>
                <a:cs typeface="Times New Roman" pitchFamily="18" charset="0"/>
              </a:rPr>
              <a:t>«Горжусь своей школой» и «Уроки истории». Мероприятия</a:t>
            </a:r>
          </a:p>
          <a:p>
            <a:pPr algn="ctr">
              <a:buNone/>
            </a:pPr>
            <a:r>
              <a:rPr lang="ru-RU" b="1" dirty="0" smtClean="0">
                <a:latin typeface="Times New Roman" pitchFamily="18" charset="0"/>
                <a:cs typeface="Times New Roman" pitchFamily="18" charset="0"/>
              </a:rPr>
              <a:t>посетили около 250 учащихся. На сайте школы размещена</a:t>
            </a:r>
          </a:p>
          <a:p>
            <a:pPr algn="ctr">
              <a:buNone/>
            </a:pPr>
            <a:r>
              <a:rPr lang="ru-RU" b="1" dirty="0" smtClean="0">
                <a:latin typeface="Times New Roman" pitchFamily="18" charset="0"/>
                <a:cs typeface="Times New Roman" pitchFamily="18" charset="0"/>
              </a:rPr>
              <a:t>публикация о мероприятиях, проведённых в рамках акции</a:t>
            </a:r>
          </a:p>
          <a:p>
            <a:pPr algn="ctr">
              <a:buNone/>
            </a:pPr>
            <a:r>
              <a:rPr lang="ru-RU" b="1" dirty="0" smtClean="0">
                <a:latin typeface="Times New Roman" pitchFamily="18" charset="0"/>
                <a:cs typeface="Times New Roman" pitchFamily="18" charset="0"/>
              </a:rPr>
              <a:t>«Музейный уголок»  </a:t>
            </a:r>
            <a:r>
              <a:rPr lang="ru-RU" b="1" dirty="0" smtClean="0">
                <a:solidFill>
                  <a:schemeClr val="tx2">
                    <a:lumMod val="50000"/>
                  </a:schemeClr>
                </a:solidFill>
                <a:latin typeface="Times New Roman" pitchFamily="18" charset="0"/>
                <a:cs typeface="Times New Roman" pitchFamily="18" charset="0"/>
              </a:rPr>
              <a:t> </a:t>
            </a:r>
          </a:p>
          <a:p>
            <a:pPr algn="ctr">
              <a:buNone/>
            </a:pPr>
            <a:r>
              <a:rPr lang="ru-RU" b="1" i="1" dirty="0" smtClean="0">
                <a:solidFill>
                  <a:schemeClr val="tx2">
                    <a:lumMod val="50000"/>
                  </a:schemeClr>
                </a:solidFill>
                <a:latin typeface="Times New Roman" pitchFamily="18" charset="0"/>
                <a:cs typeface="Times New Roman" pitchFamily="18" charset="0"/>
              </a:rPr>
              <a:t>(</a:t>
            </a:r>
            <a:r>
              <a:rPr lang="ru-RU" b="1" i="1" u="sng" dirty="0" smtClean="0">
                <a:solidFill>
                  <a:schemeClr val="tx2">
                    <a:lumMod val="50000"/>
                  </a:schemeClr>
                </a:solidFill>
                <a:latin typeface="Times New Roman" pitchFamily="18" charset="0"/>
                <a:cs typeface="Times New Roman" pitchFamily="18" charset="0"/>
                <a:hlinkClick r:id="rId2"/>
              </a:rPr>
              <a:t>http://ru.sch14.kz/wp-content/uploads/2019/11/Информация-по-акции-Музейный-уголок.docx</a:t>
            </a:r>
            <a:r>
              <a:rPr lang="ru-RU" b="1" i="1" dirty="0" smtClean="0">
                <a:solidFill>
                  <a:schemeClr val="tx2">
                    <a:lumMod val="50000"/>
                  </a:schemeClr>
                </a:solidFill>
                <a:latin typeface="Times New Roman" pitchFamily="18" charset="0"/>
                <a:cs typeface="Times New Roman" pitchFamily="18" charset="0"/>
              </a:rPr>
              <a:t>)</a:t>
            </a:r>
            <a:r>
              <a:rPr lang="ru-RU" b="1" i="1" dirty="0" smtClean="0">
                <a:solidFill>
                  <a:schemeClr val="tx2">
                    <a:lumMod val="50000"/>
                  </a:schemeClr>
                </a:solidFill>
              </a:rPr>
              <a:t> </a:t>
            </a:r>
            <a:endParaRPr lang="ru-RU" b="1" dirty="0" smtClean="0">
              <a:solidFill>
                <a:schemeClr val="tx2">
                  <a:lumMod val="50000"/>
                </a:schemeClr>
              </a:solidFill>
            </a:endParaRPr>
          </a:p>
          <a:p>
            <a:endParaRPr lang="ru-RU" b="1" dirty="0" smtClean="0"/>
          </a:p>
          <a:p>
            <a:endParaRPr lang="ru-RU" b="1" dirty="0"/>
          </a:p>
        </p:txBody>
      </p:sp>
      <p:sp>
        <p:nvSpPr>
          <p:cNvPr id="8" name="Заголовок 2"/>
          <p:cNvSpPr>
            <a:spLocks noGrp="1"/>
          </p:cNvSpPr>
          <p:nvPr>
            <p:ph type="title"/>
          </p:nvPr>
        </p:nvSpPr>
        <p:spPr>
          <a:xfrm>
            <a:off x="457200" y="338328"/>
            <a:ext cx="8229600" cy="930432"/>
          </a:xfrm>
        </p:spPr>
        <p:txBody>
          <a:bodyPr>
            <a:noAutofit/>
          </a:bodyPr>
          <a:lstStyle/>
          <a:p>
            <a:r>
              <a:rPr lang="ru-RU" sz="2800" b="1" dirty="0" smtClean="0">
                <a:latin typeface="Times New Roman" pitchFamily="18" charset="0"/>
                <a:cs typeface="Times New Roman" pitchFamily="18" charset="0"/>
              </a:rPr>
              <a:t>Организационно-массовая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и просветительская работа музея</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356251947"/>
      </p:ext>
    </p:extLst>
  </p:cSld>
  <p:clrMapOvr>
    <a:masterClrMapping/>
  </p:clrMapOvr>
  <p:transition spd="med" advClick="0" advTm="12203">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584</TotalTime>
  <Words>380</Words>
  <Application>Microsoft Office PowerPoint</Application>
  <PresentationFormat>Экран (4:3)</PresentationFormat>
  <Paragraphs>38</Paragraphs>
  <Slides>15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Волна</vt:lpstr>
      <vt:lpstr>Слайд</vt:lpstr>
      <vt:lpstr> Музей «История школы» </vt:lpstr>
      <vt:lpstr>Экспозиционно-выставочная работа</vt:lpstr>
      <vt:lpstr>Слайд 3</vt:lpstr>
      <vt:lpstr>Слайд 4</vt:lpstr>
      <vt:lpstr>Слайд 5</vt:lpstr>
      <vt:lpstr>Слайд 6</vt:lpstr>
      <vt:lpstr>Слайд 7</vt:lpstr>
      <vt:lpstr>Слайд 8</vt:lpstr>
      <vt:lpstr>Организационно-массовая  и просветительская работа музея</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 хлебом солью вас встречаем, И в музей свой приглашаем. Здесь история твоя, Костанайская  земля! Богатей и расцветай, Костанайский милый край! </dc:title>
  <dc:creator>Ирина</dc:creator>
  <cp:lastModifiedBy>user</cp:lastModifiedBy>
  <cp:revision>46</cp:revision>
  <dcterms:created xsi:type="dcterms:W3CDTF">2018-03-12T11:01:01Z</dcterms:created>
  <dcterms:modified xsi:type="dcterms:W3CDTF">2020-03-13T05:51:24Z</dcterms:modified>
</cp:coreProperties>
</file>