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63" r:id="rId3"/>
    <p:sldId id="264" r:id="rId4"/>
    <p:sldId id="266" r:id="rId5"/>
    <p:sldId id="267" r:id="rId6"/>
    <p:sldId id="283" r:id="rId7"/>
    <p:sldId id="270" r:id="rId8"/>
    <p:sldId id="269" r:id="rId9"/>
    <p:sldId id="268" r:id="rId10"/>
    <p:sldId id="274" r:id="rId11"/>
    <p:sldId id="275" r:id="rId12"/>
    <p:sldId id="273" r:id="rId13"/>
    <p:sldId id="281" r:id="rId14"/>
    <p:sldId id="282" r:id="rId15"/>
    <p:sldId id="285" r:id="rId16"/>
    <p:sldId id="286" r:id="rId17"/>
    <p:sldId id="287" r:id="rId18"/>
    <p:sldId id="288" r:id="rId19"/>
    <p:sldId id="271" r:id="rId20"/>
    <p:sldId id="289" r:id="rId21"/>
  </p:sldIdLst>
  <p:sldSz cx="9144000" cy="6858000" type="screen4x3"/>
  <p:notesSz cx="6858000" cy="9144000"/>
  <p:custDataLst>
    <p:tags r:id="rId24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74A"/>
    <a:srgbClr val="3399FF"/>
    <a:srgbClr val="666699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21" autoAdjust="0"/>
    <p:restoredTop sz="84583" autoAdjust="0"/>
  </p:normalViewPr>
  <p:slideViewPr>
    <p:cSldViewPr>
      <p:cViewPr>
        <p:scale>
          <a:sx n="64" d="100"/>
          <a:sy n="64" d="100"/>
        </p:scale>
        <p:origin x="-1578" y="-5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-3558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846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2420888"/>
            <a:ext cx="7020272" cy="1368152"/>
          </a:xfrm>
        </p:spPr>
        <p:txBody>
          <a:bodyPr/>
          <a:lstStyle>
            <a:lvl1pPr>
              <a:defRPr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Образец</a:t>
            </a:r>
            <a:r>
              <a:rPr lang="en-US" dirty="0"/>
              <a:t> </a:t>
            </a:r>
            <a:r>
              <a:rPr lang="ru-RU" dirty="0"/>
              <a:t>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520259"/>
            <a:ext cx="2133600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520259"/>
            <a:ext cx="2895600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Текст 2"/>
          <p:cNvSpPr>
            <a:spLocks noGrp="1"/>
          </p:cNvSpPr>
          <p:nvPr>
            <p:ph idx="1"/>
          </p:nvPr>
        </p:nvSpPr>
        <p:spPr>
          <a:xfrm>
            <a:off x="1763688" y="1988840"/>
            <a:ext cx="7200800" cy="40324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07504" y="228168"/>
            <a:ext cx="8928992" cy="1150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9"/>
            <a:ext cx="4320480" cy="2448272"/>
          </a:xfrm>
        </p:spPr>
        <p:txBody>
          <a:bodyPr/>
          <a:lstStyle>
            <a:lvl1pPr>
              <a:defRPr sz="2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28168"/>
            <a:ext cx="8928992" cy="1150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988840"/>
            <a:ext cx="8784976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520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2">
              <a:lumMod val="20000"/>
              <a:lumOff val="8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jpeg"/><Relationship Id="rId5" Type="http://schemas.microsoft.com/office/2007/relationships/hdphoto" Target="../media/hdphoto2.wdp"/><Relationship Id="rId4" Type="http://schemas.openxmlformats.org/officeDocument/2006/relationships/image" Target="../media/image9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3" Type="http://schemas.openxmlformats.org/officeDocument/2006/relationships/image" Target="../media/image95.jpe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jpeg"/><Relationship Id="rId9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17" Type="http://schemas.openxmlformats.org/officeDocument/2006/relationships/image" Target="../media/image34.png"/><Relationship Id="rId2" Type="http://schemas.openxmlformats.org/officeDocument/2006/relationships/image" Target="../media/image19.jpe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5" Type="http://schemas.openxmlformats.org/officeDocument/2006/relationships/image" Target="../media/image3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251519" y="476672"/>
            <a:ext cx="8535323" cy="864096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КГУ «Основная средняя школа №14 отдела образования города Костаная» Управления образования акимата Костанайской области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2804142"/>
            <a:ext cx="3786214" cy="3306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2" y="4643446"/>
            <a:ext cx="3798923" cy="20387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43042" y="1714488"/>
            <a:ext cx="5715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sz="4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42910" y="1428736"/>
            <a:ext cx="783349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Городской заочный</a:t>
            </a:r>
          </a:p>
          <a:p>
            <a:pPr algn="ctr"/>
            <a:r>
              <a:rPr lang="ru-RU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конкурс «Школа без границ»</a:t>
            </a:r>
            <a:endParaRPr lang="ru-RU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143372" y="300037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smtClean="0">
                <a:solidFill>
                  <a:schemeClr val="accent5">
                    <a:lumMod val="75000"/>
                  </a:schemeClr>
                </a:solidFill>
              </a:rPr>
              <a:t>Каждому ребёнку нужен мир, где можно смеяться, танцевать, петь, учиться, жить в мире и быть счастливым.                                               </a:t>
            </a:r>
          </a:p>
          <a:p>
            <a:endParaRPr lang="ru-RU" b="1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r"/>
            <a:r>
              <a:rPr lang="ru-RU" b="1" i="1" dirty="0" smtClean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ru-RU" b="1" i="1" dirty="0" err="1" smtClean="0">
                <a:solidFill>
                  <a:schemeClr val="accent5">
                    <a:lumMod val="75000"/>
                  </a:schemeClr>
                </a:solidFill>
              </a:rPr>
              <a:t>М.Юсуфзай</a:t>
            </a:r>
            <a:r>
              <a:rPr lang="ru-RU" b="1" i="1" dirty="0" smtClean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57224" y="6215082"/>
            <a:ext cx="2571768" cy="500066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accent1">
                    <a:lumMod val="75000"/>
                  </a:schemeClr>
                </a:solidFill>
              </a:rPr>
              <a:t>Адрес: г. Костанай, ул. Победы, 32</a:t>
            </a:r>
          </a:p>
          <a:p>
            <a:pPr algn="ctr"/>
            <a:r>
              <a:rPr lang="ru-RU" sz="900" b="1" dirty="0" smtClean="0">
                <a:solidFill>
                  <a:schemeClr val="accent1">
                    <a:lumMod val="75000"/>
                  </a:schemeClr>
                </a:solidFill>
              </a:rPr>
              <a:t>Телефон 540564,</a:t>
            </a:r>
          </a:p>
          <a:p>
            <a:pPr algn="ctr"/>
            <a:r>
              <a:rPr lang="ru-RU" sz="900" b="1" dirty="0" smtClean="0">
                <a:solidFill>
                  <a:schemeClr val="accent1">
                    <a:lumMod val="75000"/>
                  </a:schemeClr>
                </a:solidFill>
              </a:rPr>
              <a:t>Сайт школы http://ru.sch14.kz/</a:t>
            </a:r>
          </a:p>
        </p:txBody>
      </p:sp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37799" y="116632"/>
            <a:ext cx="8928346" cy="15121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Городской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семинар  "Инклюзивное образование в рамках общеобразовательной школы", 2017 г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pPr algn="ctr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на базе школы) </a:t>
            </a:r>
            <a:endParaRPr lang="ru-RU" sz="20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Урок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географии, работа с детьми с ООП в общеобразовательном классе.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16.03.2017</a:t>
            </a: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123" name="Picture 3" descr="C:\Users\Жеребцов\Desktop\инклюзив\гор семинар 2017 г\Зелинская К.М инклюзив 2 фото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2" r="2459" b="5792"/>
          <a:stretch/>
        </p:blipFill>
        <p:spPr bwMode="auto">
          <a:xfrm>
            <a:off x="443764" y="1772816"/>
            <a:ext cx="8316416" cy="470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22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15654" y="116633"/>
            <a:ext cx="8761853" cy="1800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Республиканский семинар «Система работы организаций образования города Костаная по реализации прав учащихся с особыми образовательными потребностями на получение образования», 2018 г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на базе школы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ru-RU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170" name="Picture 2" descr="C:\Users\Жеребцов\Desktop\инклюзив\республ. семинар 2018 осень фото\DSC0034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5" t="28085" r="39203" b="25766"/>
          <a:stretch/>
        </p:blipFill>
        <p:spPr bwMode="auto">
          <a:xfrm>
            <a:off x="186119" y="2106481"/>
            <a:ext cx="1721586" cy="22671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1" name="Picture 3" descr="C:\Users\Жеребцов\Desktop\инклюзив\республ. семинар 2018 осень фото\DSC003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" t="16612" b="19781"/>
          <a:stretch/>
        </p:blipFill>
        <p:spPr bwMode="auto">
          <a:xfrm>
            <a:off x="2987824" y="4899290"/>
            <a:ext cx="3600400" cy="18064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2" name="Picture 4" descr="C:\Users\Жеребцов\Desktop\инклюзив\республ. семинар 2018 осень фото\DSC0034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1" t="23152"/>
          <a:stretch/>
        </p:blipFill>
        <p:spPr bwMode="auto">
          <a:xfrm>
            <a:off x="5191728" y="2121735"/>
            <a:ext cx="3412720" cy="21993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8" name="Picture 10" descr="C:\Users\Жеребцов\Desktop\инклюзив\республ. семинар 2018 осень фото\DSC0035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1" t="5376" r="16712" b="14036"/>
          <a:stretch/>
        </p:blipFill>
        <p:spPr bwMode="auto">
          <a:xfrm>
            <a:off x="186119" y="4509120"/>
            <a:ext cx="2399437" cy="22195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9" name="Picture 11" descr="C:\Users\Жеребцов\Desktop\инклюзив\республ. семинар 2018 осень фото\DSC0034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5" t="17180" r="21719" b="21414"/>
          <a:stretch/>
        </p:blipFill>
        <p:spPr bwMode="auto">
          <a:xfrm>
            <a:off x="7043084" y="4706248"/>
            <a:ext cx="1934423" cy="18252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80" name="Picture 12" descr="C:\Users\Жеребцов\Desktop\инклюзив\республ. семинар 2018 осень фото\WhatsApp Image 2021-10-05 at 21.44.03.jpe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17"/>
          <a:stretch/>
        </p:blipFill>
        <p:spPr bwMode="auto">
          <a:xfrm>
            <a:off x="2339753" y="2246314"/>
            <a:ext cx="2448272" cy="22681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9039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483768" y="2852936"/>
            <a:ext cx="4291052" cy="11476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Республиканский семинар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2018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г.</a:t>
            </a:r>
          </a:p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(на базе школы)</a:t>
            </a:r>
          </a:p>
        </p:txBody>
      </p:sp>
      <p:pic>
        <p:nvPicPr>
          <p:cNvPr id="8194" name="Picture 2" descr="C:\Users\Жеребцов\Desktop\инклюзив\республ. семинар 2018 осень фото\DSC0038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6" t="5676" r="21140" b="-1930"/>
          <a:stretch/>
        </p:blipFill>
        <p:spPr bwMode="auto">
          <a:xfrm>
            <a:off x="4974620" y="4342455"/>
            <a:ext cx="1800200" cy="23674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08" y="213163"/>
            <a:ext cx="3224571" cy="21482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867" y="4277819"/>
            <a:ext cx="2079625" cy="24320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21" y="2714397"/>
            <a:ext cx="2097087" cy="26638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356992"/>
            <a:ext cx="2013308" cy="31727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45052"/>
            <a:ext cx="4614863" cy="25003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203" name="Picture 11" descr="E:\Инклюзив\unnamed (1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69" y="5585150"/>
            <a:ext cx="1683790" cy="112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78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79512" y="116633"/>
            <a:ext cx="8797995" cy="1800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Городской семинар «Реализация прав детей с особыми образовательными потребностями на обучении  в рамках общеобразовательной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школы»</a:t>
            </a:r>
          </a:p>
          <a:p>
            <a:pPr algn="ctr"/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</a:rPr>
              <a:t>Январь 2018год</a:t>
            </a:r>
            <a:endParaRPr lang="ru-RU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60"/>
          <a:stretch/>
        </p:blipFill>
        <p:spPr bwMode="auto">
          <a:xfrm>
            <a:off x="2555776" y="2289128"/>
            <a:ext cx="2428776" cy="19419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6" t="6805"/>
          <a:stretch/>
        </p:blipFill>
        <p:spPr bwMode="auto">
          <a:xfrm>
            <a:off x="2771800" y="4916774"/>
            <a:ext cx="2592288" cy="17872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6"/>
          <a:stretch/>
        </p:blipFill>
        <p:spPr bwMode="auto">
          <a:xfrm flipH="1">
            <a:off x="5364088" y="2203270"/>
            <a:ext cx="3443280" cy="20278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530" y="4512600"/>
            <a:ext cx="2900395" cy="21752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59" y="3717032"/>
            <a:ext cx="2085361" cy="27804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5" name="Picture 7" descr="E:\Инклюзив\kisspng-teacher-school-student-clip-art-teacher-and-student-5b0cf0cca4bf29.965410731527574732674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2" t="13361" r="11530" b="8934"/>
          <a:stretch/>
        </p:blipFill>
        <p:spPr bwMode="auto">
          <a:xfrm>
            <a:off x="136829" y="2221503"/>
            <a:ext cx="2359020" cy="127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68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79512" y="116633"/>
            <a:ext cx="8797995" cy="151216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Заседание городского МО учителей казахского языка и литературы «Білім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</a:rPr>
              <a:t>беруде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</a:rPr>
              <a:t>жаңа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</a:rPr>
              <a:t>әдіс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-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</a:rPr>
              <a:t>тәсілдерді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</a:rPr>
              <a:t>қолданудың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</a:rPr>
              <a:t>тиімділігі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», 2019 г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(на базе школы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ru-RU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205" y="2204864"/>
            <a:ext cx="2459765" cy="18448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9209"/>
            <a:ext cx="2064979" cy="27533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11" r="18829"/>
          <a:stretch/>
        </p:blipFill>
        <p:spPr>
          <a:xfrm>
            <a:off x="550982" y="4806769"/>
            <a:ext cx="1612002" cy="19776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 r="41967" b="23425"/>
          <a:stretch/>
        </p:blipFill>
        <p:spPr>
          <a:xfrm>
            <a:off x="2586538" y="4354025"/>
            <a:ext cx="3563888" cy="22879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485578"/>
            <a:ext cx="2699792" cy="20248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 r="-1311"/>
          <a:stretch/>
        </p:blipFill>
        <p:spPr>
          <a:xfrm>
            <a:off x="2644828" y="1963992"/>
            <a:ext cx="3505598" cy="18970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2297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79512" y="116633"/>
            <a:ext cx="8797995" cy="18001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Семинар для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учителей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математики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, физики и информатики </a:t>
            </a:r>
          </a:p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«Инновационная деятельность педагога в условиях  внедрения и реализации обновленного содержания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образования»  2019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г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(на базе школы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ru-RU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87402" y="4246305"/>
            <a:ext cx="2927736" cy="21958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384" y="4470850"/>
            <a:ext cx="2721776" cy="20413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42386" y="4470850"/>
            <a:ext cx="2721776" cy="20413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8446" y="2132856"/>
            <a:ext cx="2592288" cy="19442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9072" y="2204864"/>
            <a:ext cx="2400267" cy="1800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392" y="2160216"/>
            <a:ext cx="2555808" cy="19168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250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79512" y="116633"/>
            <a:ext cx="8797995" cy="18001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Круглый стол «Создание благоприятного психологического климата для всех участников инклюзивного образовательного процесса» в рамках сотрудничества школ города, 2021 г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(на базе школы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ru-RU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050" name="Picture 2" descr="C:\Users\Жеребцов\Desktop\Новая папка\WhatsApp Image 2021-05-17 at 10.40.38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67" y="2228879"/>
            <a:ext cx="2496278" cy="18722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180848"/>
            <a:ext cx="2560318" cy="19202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404" y="4509120"/>
            <a:ext cx="2891814" cy="21688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Users\Жеребцов\Desktop\Новая папка\WhatsApp Image 2021-05-17 at 10.40.41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019" r="-7085" b="21819"/>
          <a:stretch/>
        </p:blipFill>
        <p:spPr bwMode="auto">
          <a:xfrm>
            <a:off x="3835731" y="2180848"/>
            <a:ext cx="1491999" cy="19137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67" y="4484062"/>
            <a:ext cx="2891814" cy="21688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7" b="13661"/>
          <a:stretch/>
        </p:blipFill>
        <p:spPr>
          <a:xfrm>
            <a:off x="3835731" y="4230294"/>
            <a:ext cx="1608291" cy="25812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3551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79512" y="116633"/>
            <a:ext cx="8797995" cy="18001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Семинар-практикум «Методические основы инклюзивного образования» в рамках сотрудничества школ города, 2021 г.; (на базе школы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ru-RU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61" y="2231814"/>
            <a:ext cx="2304256" cy="17281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3" t="27951" r="19508" b="9508"/>
          <a:stretch/>
        </p:blipFill>
        <p:spPr>
          <a:xfrm>
            <a:off x="5940152" y="4725144"/>
            <a:ext cx="2691792" cy="19064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93" r="17414"/>
          <a:stretch/>
        </p:blipFill>
        <p:spPr>
          <a:xfrm>
            <a:off x="2591342" y="2130666"/>
            <a:ext cx="3348810" cy="21199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4" t="35191" r="27377"/>
          <a:stretch/>
        </p:blipFill>
        <p:spPr>
          <a:xfrm>
            <a:off x="312790" y="4409276"/>
            <a:ext cx="2435902" cy="22222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4" t="12897" b="3302"/>
          <a:stretch/>
        </p:blipFill>
        <p:spPr>
          <a:xfrm>
            <a:off x="3203848" y="4522890"/>
            <a:ext cx="2524509" cy="21086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618" y="2204864"/>
            <a:ext cx="2748692" cy="20615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321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user\Desktop\ 14  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357430"/>
            <a:ext cx="2643206" cy="20002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Users\user\Desktop\IMG20200306121409.jpg"/>
          <p:cNvPicPr/>
          <p:nvPr/>
        </p:nvPicPr>
        <p:blipFill>
          <a:blip r:embed="rId3" cstate="print"/>
          <a:srcRect l="29412" r="20588"/>
          <a:stretch>
            <a:fillRect/>
          </a:stretch>
        </p:blipFill>
        <p:spPr bwMode="auto">
          <a:xfrm>
            <a:off x="3357554" y="4500570"/>
            <a:ext cx="1500198" cy="19288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:\Users\user\Desktop\IMG2020030612185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2285992"/>
            <a:ext cx="2428892" cy="17145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4643446"/>
            <a:ext cx="2916085" cy="18573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 t="17658" b="6665"/>
          <a:stretch>
            <a:fillRect/>
          </a:stretch>
        </p:blipFill>
        <p:spPr bwMode="auto">
          <a:xfrm>
            <a:off x="5072066" y="4214818"/>
            <a:ext cx="1785950" cy="23863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72330" y="4286256"/>
            <a:ext cx="1805679" cy="23501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Скругленный прямоугольник 9"/>
          <p:cNvSpPr/>
          <p:nvPr/>
        </p:nvSpPr>
        <p:spPr>
          <a:xfrm>
            <a:off x="214282" y="214290"/>
            <a:ext cx="8643998" cy="18573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u="sng" dirty="0" smtClean="0">
                <a:solidFill>
                  <a:schemeClr val="accent6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Внеурочная деятельность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Театральная студия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Росток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»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Юные Инспектора Движения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»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патриотический клуб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АдалҰрпақ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»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, шахматный клуб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Белая Ладья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»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Вокальная палитра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»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Мелодия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»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спортивные секции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Таеквондо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»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Футбол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»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Флорбол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»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Бочче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»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Волейбол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»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кружки:  изобразительное искусство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Цветные ладошки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»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инструментальный 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Звуки домбры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»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Очумелые ручки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»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Englishclub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»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Қазақшасөйле сейік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»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Чудесный пластилиновый мир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»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, </a:t>
            </a:r>
            <a:r>
              <a:rPr lang="ru-RU" sz="1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дебатный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клуб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Аманат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»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ЮПП, Школа вожатского мастерства.   </a:t>
            </a:r>
            <a:endParaRPr lang="ru-RU" sz="16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 descr="рис.jpeg"/>
          <p:cNvPicPr>
            <a:picLocks noChangeAspect="1"/>
          </p:cNvPicPr>
          <p:nvPr/>
        </p:nvPicPr>
        <p:blipFill>
          <a:blip r:embed="rId8" cstate="print"/>
          <a:srcRect l="2885" t="25000" r="3365"/>
          <a:stretch>
            <a:fillRect/>
          </a:stretch>
        </p:blipFill>
        <p:spPr>
          <a:xfrm>
            <a:off x="6143636" y="2285992"/>
            <a:ext cx="2500312" cy="17144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369890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2844" y="142852"/>
            <a:ext cx="8715436" cy="12144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Методические и дидактические материалы, разработанные педагогами школы, для работы с детьми с особыми образовательными потребностями, получившие одобрение Экспертного Совета областного уровня</a:t>
            </a:r>
            <a:endParaRPr lang="ru-RU" sz="1400" b="1" dirty="0">
              <a:solidFill>
                <a:schemeClr val="accent1">
                  <a:lumMod val="75000"/>
                </a:schemeClr>
              </a:solidFill>
              <a:ea typeface="Times New Roman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6000" contras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61260" y="936795"/>
            <a:ext cx="2717918" cy="37407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7000" contras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42049" y="938222"/>
            <a:ext cx="2717918" cy="3737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219" y="3861048"/>
            <a:ext cx="4360686" cy="2808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874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dirty="0">
                <a:solidFill>
                  <a:schemeClr val="accent5">
                    <a:lumMod val="75000"/>
                  </a:schemeClr>
                </a:solidFill>
              </a:rPr>
              <a:t>Контингент образовательной организации</a:t>
            </a:r>
          </a:p>
        </p:txBody>
      </p:sp>
      <p:sp>
        <p:nvSpPr>
          <p:cNvPr id="28" name="Rectangle 257"/>
          <p:cNvSpPr>
            <a:spLocks noChangeArrowheads="1"/>
          </p:cNvSpPr>
          <p:nvPr/>
        </p:nvSpPr>
        <p:spPr bwMode="gray">
          <a:xfrm rot="3419336">
            <a:off x="936787" y="1495743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29" name="Text Box 258"/>
          <p:cNvSpPr txBox="1">
            <a:spLocks noChangeArrowheads="1"/>
          </p:cNvSpPr>
          <p:nvPr/>
        </p:nvSpPr>
        <p:spPr bwMode="gray">
          <a:xfrm>
            <a:off x="1734676" y="1414250"/>
            <a:ext cx="7433445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Arial" charset="0"/>
              </a:rPr>
              <a:t>Общее количество 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Arial" charset="0"/>
              </a:rPr>
              <a:t>обучающихся – 603</a:t>
            </a:r>
          </a:p>
          <a:p>
            <a:pPr eaLnBrk="0" hangingPunct="0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……………………………………………………………..</a:t>
            </a:r>
          </a:p>
          <a:p>
            <a:pPr eaLnBrk="0" hangingPunct="0"/>
            <a:endParaRPr lang="en-US" sz="2400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39" name="Text Box 268"/>
          <p:cNvSpPr txBox="1">
            <a:spLocks noChangeArrowheads="1"/>
          </p:cNvSpPr>
          <p:nvPr/>
        </p:nvSpPr>
        <p:spPr bwMode="gray">
          <a:xfrm>
            <a:off x="3071192" y="5057183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5</a:t>
            </a:r>
          </a:p>
        </p:txBody>
      </p:sp>
      <p:sp>
        <p:nvSpPr>
          <p:cNvPr id="40" name="Text Box 269"/>
          <p:cNvSpPr txBox="1">
            <a:spLocks noChangeArrowheads="1"/>
          </p:cNvSpPr>
          <p:nvPr/>
        </p:nvSpPr>
        <p:spPr bwMode="gray">
          <a:xfrm>
            <a:off x="1785699" y="2204864"/>
            <a:ext cx="7400744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Из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них количество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обучающихся</a:t>
            </a:r>
          </a:p>
          <a:p>
            <a:pPr eaLnBrk="0" hangingPunct="0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с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особыми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образовательными потребностями-194</a:t>
            </a:r>
          </a:p>
          <a:p>
            <a:pPr eaLnBrk="0" hangingPunct="0"/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в том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числе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в процентном соотношении-32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%</a:t>
            </a:r>
          </a:p>
          <a:p>
            <a:pPr eaLnBrk="0" hangingPunct="0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.....................................................................................</a:t>
            </a:r>
          </a:p>
        </p:txBody>
      </p:sp>
      <p:sp>
        <p:nvSpPr>
          <p:cNvPr id="42" name="Text Box 271"/>
          <p:cNvSpPr txBox="1">
            <a:spLocks noChangeArrowheads="1"/>
          </p:cNvSpPr>
          <p:nvPr/>
        </p:nvSpPr>
        <p:spPr bwMode="gray">
          <a:xfrm>
            <a:off x="1722275" y="3263408"/>
            <a:ext cx="7518405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endParaRPr lang="ru-RU" sz="2400" dirty="0" smtClean="0">
              <a:solidFill>
                <a:schemeClr val="accent2">
                  <a:lumMod val="50000"/>
                </a:schemeClr>
              </a:solidFill>
              <a:latin typeface="Arial" charset="0"/>
            </a:endParaRPr>
          </a:p>
          <a:p>
            <a:pPr eaLnBrk="0" hangingPunct="0"/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Arial" charset="0"/>
              </a:rPr>
              <a:t>Категория 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Arial" charset="0"/>
              </a:rPr>
              <a:t>нарушений обучающихся - ЗПР, 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Arial" charset="0"/>
              </a:rPr>
              <a:t>ТНР</a:t>
            </a:r>
          </a:p>
          <a:p>
            <a:pPr eaLnBrk="0" hangingPunct="0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………………………………………………………………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  <a:p>
            <a:pPr eaLnBrk="0" hangingPunct="0"/>
            <a:endParaRPr lang="ru-RU" sz="2400" dirty="0">
              <a:solidFill>
                <a:schemeClr val="accent2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43" name="Text Box 272"/>
          <p:cNvSpPr txBox="1">
            <a:spLocks noChangeArrowheads="1"/>
          </p:cNvSpPr>
          <p:nvPr/>
        </p:nvSpPr>
        <p:spPr bwMode="gray">
          <a:xfrm>
            <a:off x="1785699" y="4314054"/>
            <a:ext cx="7145937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Формы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организации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образовательного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процесса </a:t>
            </a:r>
            <a:endParaRPr lang="ru-RU" sz="2400" dirty="0" smtClean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  <a:p>
            <a:pPr eaLnBrk="0" hangingPunct="0"/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обучающихся:в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инклюзивных классах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,</a:t>
            </a:r>
          </a:p>
          <a:p>
            <a:pPr eaLnBrk="0" hangingPunct="0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в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спецклассах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, на дому.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49" y="2333106"/>
            <a:ext cx="8413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0" y="3391165"/>
            <a:ext cx="8413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24" y="4463737"/>
            <a:ext cx="8413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1" y="5494911"/>
            <a:ext cx="4419431" cy="129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2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2844" y="142852"/>
            <a:ext cx="8715436" cy="12858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Награды педагогического коллектива от акима области, Управления образования и отдела образования. 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ea typeface="Times New Roman"/>
              <a:cs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701" y="1752936"/>
            <a:ext cx="1385585" cy="19070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13" y="4754233"/>
            <a:ext cx="1080645" cy="19211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3042685"/>
            <a:ext cx="1363509" cy="18766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70" y="1665056"/>
            <a:ext cx="1451741" cy="19949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442" y="4782633"/>
            <a:ext cx="1151558" cy="20470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701" y="4787790"/>
            <a:ext cx="1113979" cy="19672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35" y="2734032"/>
            <a:ext cx="1871663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390" y="3861048"/>
            <a:ext cx="185896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791" y="4588721"/>
            <a:ext cx="1736725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0771">
            <a:off x="3928894" y="1775740"/>
            <a:ext cx="3298420" cy="2977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221088"/>
            <a:ext cx="1792287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900">
            <a:off x="1661503" y="1009536"/>
            <a:ext cx="3474667" cy="2927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874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180528" y="0"/>
            <a:ext cx="9324528" cy="1368152"/>
          </a:xfrm>
        </p:spPr>
        <p:txBody>
          <a:bodyPr>
            <a:normAutofit fontScale="90000"/>
          </a:bodyPr>
          <a:lstStyle/>
          <a:p>
            <a:r>
              <a:rPr lang="ru-RU" sz="5300" b="1" dirty="0">
                <a:solidFill>
                  <a:srgbClr val="002060"/>
                </a:solidFill>
              </a:rPr>
              <a:t>Сведения о </a:t>
            </a:r>
            <a:r>
              <a:rPr lang="ru-RU" sz="5300" b="1" dirty="0" smtClean="0">
                <a:solidFill>
                  <a:srgbClr val="002060"/>
                </a:solidFill>
              </a:rPr>
              <a:t>педагогах </a:t>
            </a:r>
            <a:r>
              <a:rPr lang="ru-RU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ru-RU" sz="2200" b="1" dirty="0">
                <a:solidFill>
                  <a:schemeClr val="accent3">
                    <a:lumMod val="50000"/>
                  </a:schemeClr>
                </a:solidFill>
              </a:rPr>
              <a:t>кроме специалистов психолого-педагогического сопровождения: педагог-психолог, учитель-логопед, учитель-дефектолог, социальный </a:t>
            </a:r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</a:rPr>
              <a:t>педагог, ассистент</a:t>
            </a:r>
            <a:r>
              <a:rPr lang="ru-RU" sz="2200" b="1" dirty="0">
                <a:solidFill>
                  <a:schemeClr val="accent3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85201" y="1700808"/>
            <a:ext cx="3888432" cy="109142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работающие в образовательной организации-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65</a:t>
            </a:r>
            <a:endParaRPr lang="ru-RU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79512" y="2995844"/>
            <a:ext cx="4680519" cy="37193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u="sng" dirty="0">
                <a:solidFill>
                  <a:schemeClr val="bg2">
                    <a:lumMod val="50000"/>
                  </a:schemeClr>
                </a:solidFill>
              </a:rPr>
              <a:t>Квалификационные категории учителей, </a:t>
            </a:r>
          </a:p>
          <a:p>
            <a:pPr algn="ctr"/>
            <a:r>
              <a:rPr lang="ru-RU" sz="2000" u="sng" dirty="0">
                <a:solidFill>
                  <a:schemeClr val="bg2">
                    <a:lumMod val="50000"/>
                  </a:schemeClr>
                </a:solidFill>
              </a:rPr>
              <a:t>работающих с детьми с особыми</a:t>
            </a:r>
          </a:p>
          <a:p>
            <a:pPr algn="ctr"/>
            <a:r>
              <a:rPr lang="ru-RU" sz="2000" u="sng" dirty="0">
                <a:solidFill>
                  <a:schemeClr val="bg2">
                    <a:lumMod val="50000"/>
                  </a:schemeClr>
                </a:solidFill>
              </a:rPr>
              <a:t> образовательными потребностями в </a:t>
            </a:r>
          </a:p>
          <a:p>
            <a:pPr algn="ctr"/>
            <a:r>
              <a:rPr lang="ru-RU" sz="2000" u="sng" dirty="0">
                <a:solidFill>
                  <a:schemeClr val="bg2">
                    <a:lumMod val="50000"/>
                  </a:schemeClr>
                </a:solidFill>
              </a:rPr>
              <a:t>количественном и процентном </a:t>
            </a:r>
          </a:p>
          <a:p>
            <a:pPr algn="ctr"/>
            <a:r>
              <a:rPr lang="ru-RU" sz="2000" u="sng" dirty="0">
                <a:solidFill>
                  <a:schemeClr val="bg2">
                    <a:lumMod val="50000"/>
                  </a:schemeClr>
                </a:solidFill>
              </a:rPr>
              <a:t>соотношении</a:t>
            </a:r>
            <a:r>
              <a:rPr lang="ru-RU" sz="2000" u="sng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ru-RU" sz="20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2000" dirty="0">
                <a:solidFill>
                  <a:schemeClr val="bg2">
                    <a:lumMod val="50000"/>
                  </a:schemeClr>
                </a:solidFill>
              </a:rPr>
              <a:t>Педагог-исследователь-14     22%</a:t>
            </a:r>
          </a:p>
          <a:p>
            <a:r>
              <a:rPr lang="ru-RU" sz="2000" dirty="0">
                <a:solidFill>
                  <a:schemeClr val="bg2">
                    <a:lumMod val="50000"/>
                  </a:schemeClr>
                </a:solidFill>
              </a:rPr>
              <a:t>Педагог-эксперт-9                  14%</a:t>
            </a:r>
          </a:p>
          <a:p>
            <a:r>
              <a:rPr lang="ru-RU" sz="2000" dirty="0">
                <a:solidFill>
                  <a:schemeClr val="bg2">
                    <a:lumMod val="50000"/>
                  </a:schemeClr>
                </a:solidFill>
              </a:rPr>
              <a:t>Педагог-модератор-7             11%</a:t>
            </a:r>
          </a:p>
          <a:p>
            <a:r>
              <a:rPr lang="ru-RU" sz="2000" dirty="0">
                <a:solidFill>
                  <a:schemeClr val="bg2">
                    <a:lumMod val="50000"/>
                  </a:schemeClr>
                </a:solidFill>
              </a:rPr>
              <a:t>С первой-3                               5%</a:t>
            </a:r>
          </a:p>
          <a:p>
            <a:r>
              <a:rPr lang="ru-RU" sz="2000" dirty="0">
                <a:solidFill>
                  <a:schemeClr val="bg2">
                    <a:lumMod val="50000"/>
                  </a:schemeClr>
                </a:solidFill>
              </a:rPr>
              <a:t>Со второй – 5                           8%</a:t>
            </a:r>
          </a:p>
          <a:p>
            <a:r>
              <a:rPr lang="ru-RU" sz="2000" dirty="0">
                <a:solidFill>
                  <a:schemeClr val="bg2">
                    <a:lumMod val="50000"/>
                  </a:schemeClr>
                </a:solidFill>
              </a:rPr>
              <a:t>Без категории -6                      9%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947593" y="1700808"/>
            <a:ext cx="4032448" cy="13681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работающие 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</a:rPr>
              <a:t>с 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детьми с 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</a:rPr>
              <a:t>особыми </a:t>
            </a:r>
          </a:p>
          <a:p>
            <a:pPr algn="ctr"/>
            <a:r>
              <a:rPr lang="ru-RU" sz="2000" dirty="0">
                <a:solidFill>
                  <a:schemeClr val="bg2">
                    <a:lumMod val="50000"/>
                  </a:schemeClr>
                </a:solidFill>
              </a:rPr>
              <a:t>образовательными потребностями в </a:t>
            </a:r>
          </a:p>
          <a:p>
            <a:pPr algn="ctr"/>
            <a:r>
              <a:rPr lang="ru-RU" sz="2000" dirty="0">
                <a:solidFill>
                  <a:schemeClr val="bg2">
                    <a:lumMod val="50000"/>
                  </a:schemeClr>
                </a:solidFill>
              </a:rPr>
              <a:t>образовательной организации-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44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212261"/>
            <a:ext cx="2544962" cy="3861048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6732240" y="4636022"/>
            <a:ext cx="2175539" cy="20537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2">
                    <a:lumMod val="50000"/>
                  </a:schemeClr>
                </a:solidFill>
              </a:rPr>
              <a:t>имеющих удостоверение о повышении </a:t>
            </a:r>
          </a:p>
          <a:p>
            <a:pPr algn="ctr"/>
            <a:r>
              <a:rPr lang="ru-RU" sz="2000" dirty="0">
                <a:solidFill>
                  <a:schemeClr val="bg2">
                    <a:lumMod val="50000"/>
                  </a:schemeClr>
                </a:solidFill>
              </a:rPr>
              <a:t>квалификации в области инклюзивного </a:t>
            </a:r>
          </a:p>
          <a:p>
            <a:pPr algn="ctr"/>
            <a:r>
              <a:rPr lang="ru-RU" sz="2000" dirty="0">
                <a:solidFill>
                  <a:schemeClr val="bg2">
                    <a:lumMod val="50000"/>
                  </a:schemeClr>
                </a:solidFill>
              </a:rPr>
              <a:t>образования-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48</a:t>
            </a:r>
          </a:p>
        </p:txBody>
      </p:sp>
    </p:spTree>
    <p:extLst>
      <p:ext uri="{BB962C8B-B14F-4D97-AF65-F5344CB8AC3E}">
        <p14:creationId xmlns:p14="http://schemas.microsoft.com/office/powerpoint/2010/main" val="151210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Выноска-облако 9"/>
          <p:cNvSpPr/>
          <p:nvPr/>
        </p:nvSpPr>
        <p:spPr>
          <a:xfrm>
            <a:off x="7055768" y="82530"/>
            <a:ext cx="2088232" cy="1496003"/>
          </a:xfrm>
          <a:prstGeom prst="cloudCallou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808" y="360536"/>
            <a:ext cx="1368152" cy="9399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540568" y="0"/>
            <a:ext cx="778447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3600" b="1" u="sng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Служба психолого-педагогического </a:t>
            </a:r>
          </a:p>
          <a:p>
            <a:pPr algn="r"/>
            <a:r>
              <a:rPr lang="ru-RU" sz="3600" b="1" u="sng" cap="none" spc="0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сопровождения</a:t>
            </a:r>
            <a:endParaRPr lang="ru-RU" sz="3600" b="1" u="sng" cap="none" spc="0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1043608" y="673796"/>
            <a:ext cx="2768506" cy="1253458"/>
          </a:xfrm>
          <a:prstGeom prst="wedgeRoundRectCallout">
            <a:avLst>
              <a:gd name="adj1" fmla="val -23757"/>
              <a:gd name="adj2" fmla="val 48950"/>
              <a:gd name="adj3" fmla="val 16667"/>
            </a:avLst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accent6">
                    <a:lumMod val="75000"/>
                  </a:schemeClr>
                </a:solidFill>
              </a:rPr>
              <a:t>педагог-психолог-2, </a:t>
            </a:r>
          </a:p>
          <a:p>
            <a:r>
              <a:rPr lang="ru-RU" sz="1600" b="1" dirty="0">
                <a:solidFill>
                  <a:schemeClr val="accent6">
                    <a:lumMod val="75000"/>
                  </a:schemeClr>
                </a:solidFill>
              </a:rPr>
              <a:t>учитель-логопед-6, </a:t>
            </a:r>
          </a:p>
          <a:p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</a:rPr>
              <a:t> социальный педагог-1, </a:t>
            </a:r>
            <a:endParaRPr lang="ru-RU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44398" y="1484290"/>
            <a:ext cx="7614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sz="14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9512" y="1988840"/>
            <a:ext cx="8779478" cy="47525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u="sng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Сопровождение образовательной деятельности педагогами-психологами школы выстраивается по следующим направлениям: 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-Адаптация учащихся 1, 5, 9-х классов, КПП;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-Психологическое сопровождение одаренных учащихся;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-Психологическое сопровождение учащихся в период сдачи  экзаменов;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-Профилактика </a:t>
            </a:r>
            <a:r>
              <a:rPr lang="ru-RU" sz="16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аутодеструктивного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поведения;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-Профессиональная ориентация, профессиональное самоопределение учащихся 9  классов;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-Психологическое сопровождение учащихся из социально незащищенных категорий семей;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-Психологическое сопровождение учащихся с особыми образовательными потребностями: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-Психологическое сопровождение </a:t>
            </a:r>
            <a:r>
              <a:rPr lang="ru-RU" sz="16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низкомотивированных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учащихся и учащихся с трудностями в обучении;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-Профилактика ЗОЖ;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-Профилактика профессионального выгорания педагогов</a:t>
            </a:r>
          </a:p>
          <a:p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-Включение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образовательную и социальную жизнь школы всех детей по месту жительства;</a:t>
            </a:r>
          </a:p>
          <a:p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-Включение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образовательную среду детей-инвалидов с начального этапа образования;</a:t>
            </a:r>
          </a:p>
          <a:p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-Создание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системы обучения, удовлетворяющей потребности каждого обучающегося;</a:t>
            </a:r>
          </a:p>
          <a:p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-Обеспечение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успешности, безопасности, значимости всех учащихся. </a:t>
            </a:r>
          </a:p>
        </p:txBody>
      </p:sp>
    </p:spTree>
    <p:extLst>
      <p:ext uri="{BB962C8B-B14F-4D97-AF65-F5344CB8AC3E}">
        <p14:creationId xmlns:p14="http://schemas.microsoft.com/office/powerpoint/2010/main" val="287174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771800" y="147828"/>
            <a:ext cx="701458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400" b="1" u="sng" cap="none" spc="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Направления деятельности </a:t>
            </a:r>
            <a:br>
              <a:rPr lang="ru-RU" sz="2400" b="1" u="sng" cap="none" spc="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b="1" u="sng" cap="none" spc="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психологов</a:t>
            </a:r>
            <a:endParaRPr lang="ru-RU" sz="2400" b="1" u="sng" cap="none" spc="0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27984" y="1434877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u="sng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Диагностика 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•	диагностический минимум;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•	углубленная психодиагностика (дифференциация нормы и патологии умственного развития, исследование особенностей познавательной деятельности, изучение особенностей личности)</a:t>
            </a:r>
          </a:p>
          <a:p>
            <a:r>
              <a:rPr lang="ru-RU" b="1" u="sng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Консультирование 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•	консультирование педагогов, родителей, учащихся;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•	посредничество в конфликтах и переговорах.</a:t>
            </a:r>
          </a:p>
          <a:p>
            <a:r>
              <a:rPr lang="ru-RU" b="1" u="sng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Коррекционно-развивающая работа 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•	коррекционные занятия;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•	развивающие занятия;</a:t>
            </a:r>
          </a:p>
          <a:p>
            <a:r>
              <a:rPr lang="ru-RU" b="1" u="sng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Просвещение 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•	психолого-педагогическое просвещение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876" y="958627"/>
            <a:ext cx="9271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15" y="476672"/>
            <a:ext cx="4185861" cy="5894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892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6" t="24577" r="1541" b="9933"/>
          <a:stretch/>
        </p:blipFill>
        <p:spPr bwMode="auto">
          <a:xfrm>
            <a:off x="428596" y="2143116"/>
            <a:ext cx="2643206" cy="21689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6" name="Скругленный прямоугольник 5"/>
          <p:cNvSpPr/>
          <p:nvPr/>
        </p:nvSpPr>
        <p:spPr>
          <a:xfrm>
            <a:off x="142844" y="142852"/>
            <a:ext cx="8429684" cy="15716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Контингент детей с особыми образовательными потребностями составляет   32 % от общего количества учащихся. В школе имеется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</a:rPr>
              <a:t>безбарьерная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среда: пандус, тактильные дорожки, таблички Брайля, а также сенсорная комната. </a:t>
            </a:r>
          </a:p>
          <a:p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26656"/>
          <a:stretch>
            <a:fillRect/>
          </a:stretch>
        </p:blipFill>
        <p:spPr>
          <a:xfrm>
            <a:off x="3500430" y="4429132"/>
            <a:ext cx="2210184" cy="21621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" t="24577" r="48116" b="9933"/>
          <a:stretch/>
        </p:blipFill>
        <p:spPr bwMode="auto">
          <a:xfrm>
            <a:off x="285720" y="4500570"/>
            <a:ext cx="2928958" cy="22252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7" name="Picture 7" descr="C:\Users\user\Desktop\сенсорная комната\20180622_100339.jpg"/>
          <p:cNvPicPr>
            <a:picLocks noChangeAspect="1" noChangeArrowheads="1"/>
          </p:cNvPicPr>
          <p:nvPr/>
        </p:nvPicPr>
        <p:blipFill>
          <a:blip r:embed="rId4" cstate="print"/>
          <a:srcRect l="32458"/>
          <a:stretch>
            <a:fillRect/>
          </a:stretch>
        </p:blipFill>
        <p:spPr bwMode="auto">
          <a:xfrm rot="5400000">
            <a:off x="6274356" y="1940958"/>
            <a:ext cx="2381765" cy="26432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 t="23638" r="344"/>
          <a:stretch>
            <a:fillRect/>
          </a:stretch>
        </p:blipFill>
        <p:spPr bwMode="auto">
          <a:xfrm>
            <a:off x="6000760" y="4786322"/>
            <a:ext cx="2928958" cy="16821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506" name="AutoShape 2" descr="blob:https://web.whatsapp.com/3315893c-2ca7-4a93-aa7d-383129d24e1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 descr="WhatsApp Image 2021-10-11 at 13.49.49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57554" y="2285992"/>
            <a:ext cx="2571736" cy="19288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494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u="sng" dirty="0" smtClean="0">
                <a:solidFill>
                  <a:schemeClr val="bg2">
                    <a:lumMod val="25000"/>
                  </a:schemeClr>
                </a:solidFill>
              </a:rPr>
              <a:t>Методические </a:t>
            </a:r>
            <a:r>
              <a:rPr lang="ru-RU" sz="2800" u="sng" dirty="0">
                <a:solidFill>
                  <a:schemeClr val="bg2">
                    <a:lumMod val="25000"/>
                  </a:schemeClr>
                </a:solidFill>
              </a:rPr>
              <a:t>и </a:t>
            </a:r>
            <a:r>
              <a:rPr lang="ru-RU" sz="2800" u="sng" dirty="0" smtClean="0">
                <a:solidFill>
                  <a:schemeClr val="bg2">
                    <a:lumMod val="25000"/>
                  </a:schemeClr>
                </a:solidFill>
              </a:rPr>
              <a:t>дидактические материалы, разработанные педагогами </a:t>
            </a:r>
            <a:r>
              <a:rPr lang="ru-RU" sz="2800" u="sng" dirty="0">
                <a:solidFill>
                  <a:schemeClr val="bg2">
                    <a:lumMod val="25000"/>
                  </a:schemeClr>
                </a:solidFill>
              </a:rPr>
              <a:t>школы, для работы с детьми с особыми образовательными потребностями</a:t>
            </a:r>
          </a:p>
        </p:txBody>
      </p:sp>
      <p:pic>
        <p:nvPicPr>
          <p:cNvPr id="2050" name="Picture 2" descr="C:\Users\Жеребцов\Desktop\инклюзив\лиценз. работы\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869870"/>
            <a:ext cx="1369877" cy="18839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Жеребцов\Desktop\инклюзив\лиценз. работы\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075375"/>
            <a:ext cx="1428068" cy="19640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Жеребцов\Desktop\инклюзив\лиценз. работы\0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292753"/>
            <a:ext cx="1373953" cy="18895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Жеребцов\Desktop\инклюзив\лиценз. работы\00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 r="6139"/>
          <a:stretch/>
        </p:blipFill>
        <p:spPr bwMode="auto">
          <a:xfrm>
            <a:off x="7711162" y="1584710"/>
            <a:ext cx="1311947" cy="18545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Жеребцов\Desktop\инклюзив\лиценз. работы\0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258" y="4938313"/>
            <a:ext cx="1319275" cy="18143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Жеребцов\Desktop\инклюзив\лиценз. работы\01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" t="-351" r="3702" b="1930"/>
          <a:stretch/>
        </p:blipFill>
        <p:spPr bwMode="auto">
          <a:xfrm>
            <a:off x="3275856" y="4315142"/>
            <a:ext cx="1408636" cy="19944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Жеребцов\Desktop\инклюзив\лиценз. работы\01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8" b="2105"/>
          <a:stretch/>
        </p:blipFill>
        <p:spPr bwMode="auto">
          <a:xfrm>
            <a:off x="4183250" y="3370347"/>
            <a:ext cx="1360858" cy="19164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Жеребцов\Desktop\инклюзив\лиценз. работы\01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265" y="2518412"/>
            <a:ext cx="1436296" cy="19753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Жеребцов\Desktop\инклюзив\лиценз. работы\01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421" y="1595122"/>
            <a:ext cx="1390279" cy="1912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Жеребцов\Desktop\инклюзив\лиценз. работы\01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96" y="5006277"/>
            <a:ext cx="1266914" cy="17423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Жеребцов\Desktop\инклюзив\лиценз. работы\019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146" y="3999413"/>
            <a:ext cx="1289045" cy="17728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C:\Users\Жеребцов\Desktop\инклюзив\лиценз. работы\003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853" y="3085988"/>
            <a:ext cx="1328335" cy="18268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:\Users\Жеребцов\Desktop\инклюзив\лиценз. работы\007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824" y="1536874"/>
            <a:ext cx="1390280" cy="19120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:\Users\Жеребцов\Desktop\инклюзив\лиценз. работы\010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84" y="3414337"/>
            <a:ext cx="1378280" cy="18955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08" y="1778180"/>
            <a:ext cx="1779587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35" y="1330895"/>
            <a:ext cx="1682750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582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93" y="1916832"/>
            <a:ext cx="3125747" cy="4415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51241" y="1466200"/>
            <a:ext cx="5576735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Исмурзина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В.А.</a:t>
            </a:r>
          </a:p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Оздоровительно- профилактическая работа на занятиях коррекционной</a:t>
            </a:r>
          </a:p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ритмикой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............................................................................61-65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Зелинская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К.М.</a:t>
            </a:r>
          </a:p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благоприятного психологического климата для всех участников</a:t>
            </a:r>
          </a:p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инклюзивного образовательного процесса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............................................................................103-107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Касаева М.Д.</a:t>
            </a:r>
          </a:p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инклюзивного образования в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Казахстане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в странах</a:t>
            </a:r>
          </a:p>
          <a:p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СНГ....................................................................................119-123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Крамаренко Е.В.</a:t>
            </a:r>
          </a:p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Особенности работы духовно-нравственного воспитания детей с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особыми образовательными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потребностями в условиях общеобразовательной</a:t>
            </a:r>
          </a:p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школы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……………………………………………...........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187-191</a:t>
            </a:r>
            <a:endParaRPr lang="ru-RU" sz="1600" dirty="0" smtClean="0"/>
          </a:p>
          <a:p>
            <a:r>
              <a:rPr lang="ru-RU" sz="1600" dirty="0" smtClean="0"/>
              <a:t>.</a:t>
            </a:r>
            <a:endParaRPr lang="ru-RU" sz="1600" dirty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5493" y="5815"/>
            <a:ext cx="85229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u="sng" dirty="0">
                <a:solidFill>
                  <a:schemeClr val="accent6">
                    <a:lumMod val="75000"/>
                  </a:schemeClr>
                </a:solidFill>
              </a:rPr>
              <a:t>Статьи педагогов школы </a:t>
            </a:r>
            <a:r>
              <a:rPr lang="ru-RU" sz="4000" b="1" u="sng" dirty="0" smtClean="0">
                <a:solidFill>
                  <a:schemeClr val="accent6">
                    <a:lumMod val="75000"/>
                  </a:schemeClr>
                </a:solidFill>
              </a:rPr>
              <a:t>в</a:t>
            </a:r>
          </a:p>
          <a:p>
            <a:pPr algn="ctr"/>
            <a:r>
              <a:rPr lang="ru-RU" sz="4000" b="1" u="sng" dirty="0" smtClean="0">
                <a:solidFill>
                  <a:schemeClr val="accent6">
                    <a:lumMod val="75000"/>
                  </a:schemeClr>
                </a:solidFill>
              </a:rPr>
              <a:t> печатных изданиях</a:t>
            </a:r>
            <a:endParaRPr lang="ru-RU" sz="4000" b="1" u="sng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71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008" y="116632"/>
            <a:ext cx="8928992" cy="1150897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</a:rPr>
              <a:t>Обобщение опыта работы школы с детьми с особыми образовательными потребностями на семинарах, мастер-классах, конкурсах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9" t="19966"/>
          <a:stretch/>
        </p:blipFill>
        <p:spPr bwMode="auto">
          <a:xfrm>
            <a:off x="2636431" y="3001888"/>
            <a:ext cx="3612864" cy="18403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Скругленный прямоугольник 5"/>
          <p:cNvSpPr/>
          <p:nvPr/>
        </p:nvSpPr>
        <p:spPr>
          <a:xfrm>
            <a:off x="0" y="1340768"/>
            <a:ext cx="8928346" cy="15841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Городской семинар для заместителей директоров по УР «Организация инклюзивного образования в рамках общеобразовательной школы». </a:t>
            </a:r>
            <a:endParaRPr lang="ru-RU" sz="20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18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февраля 2016</a:t>
            </a:r>
          </a:p>
          <a:p>
            <a:pPr algn="ctr"/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Открытый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урок по всемирной истории «Монголо-татарское нашествие» </a:t>
            </a:r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7 класс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(ТНР)).</a:t>
            </a: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1" t="38405" r="21014" b="16349"/>
          <a:stretch/>
        </p:blipFill>
        <p:spPr bwMode="auto">
          <a:xfrm>
            <a:off x="6695991" y="3724634"/>
            <a:ext cx="2226287" cy="26773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2" r="11832" b="23156"/>
          <a:stretch/>
        </p:blipFill>
        <p:spPr bwMode="auto">
          <a:xfrm>
            <a:off x="108095" y="3724634"/>
            <a:ext cx="2384960" cy="25483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20849" r="7865" b="6807"/>
          <a:stretch/>
        </p:blipFill>
        <p:spPr bwMode="auto">
          <a:xfrm>
            <a:off x="2636431" y="5066035"/>
            <a:ext cx="3655484" cy="16438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8877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bfb4da563ae64d6e9c41d9c6445b11c997e54a"/>
</p:tagLst>
</file>

<file path=ppt/theme/theme1.xml><?xml version="1.0" encoding="utf-8"?>
<a:theme xmlns:a="http://schemas.openxmlformats.org/drawingml/2006/main" name="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3092</TotalTime>
  <Words>833</Words>
  <Application>Microsoft Office PowerPoint</Application>
  <PresentationFormat>Экран (4:3)</PresentationFormat>
  <Paragraphs>120</Paragraphs>
  <Slides>20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Контингент образовательной организации</vt:lpstr>
      <vt:lpstr>Сведения о педагогах  (кроме специалистов психолого-педагогического сопровождения: педагог-психолог, учитель-логопед, учитель-дефектолог, социальный педагог, ассистент)</vt:lpstr>
      <vt:lpstr>Презентация PowerPoint</vt:lpstr>
      <vt:lpstr>Направления деятельности  психологов</vt:lpstr>
      <vt:lpstr>Презентация PowerPoint</vt:lpstr>
      <vt:lpstr>Методические и дидактические материалы, разработанные педагогами школы, для работы с детьми с особыми образовательными потребностями</vt:lpstr>
      <vt:lpstr>Презентация PowerPoint</vt:lpstr>
      <vt:lpstr>Обобщение опыта работы школы с детьми с особыми образовательными потребностями на семинарах, мастер-классах, конкурсах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 снова в школу</dc:title>
  <dc:creator>obstinate</dc:creator>
  <dc:description>Шаблон презентации с сайта https://presentation-creation.ru/</dc:description>
  <cp:lastModifiedBy>Жеребцов</cp:lastModifiedBy>
  <cp:revision>1380</cp:revision>
  <dcterms:created xsi:type="dcterms:W3CDTF">2018-02-25T09:09:03Z</dcterms:created>
  <dcterms:modified xsi:type="dcterms:W3CDTF">2021-10-11T12:21:46Z</dcterms:modified>
</cp:coreProperties>
</file>